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65" r:id="rId4"/>
    <p:sldId id="268" r:id="rId5"/>
    <p:sldId id="269" r:id="rId6"/>
    <p:sldId id="270" r:id="rId7"/>
    <p:sldId id="272" r:id="rId8"/>
  </p:sldIdLst>
  <p:sldSz cx="12192000" cy="6858000"/>
  <p:notesSz cx="6807200" cy="9939338"/>
  <p:embeddedFontLst>
    <p:embeddedFont>
      <p:font typeface="Quattrocento Sans" panose="020B0502050000020003" pitchFamily="34" charset="0"/>
      <p:regular r:id="rId10"/>
      <p:bold r:id="rId11"/>
      <p:italic r:id="rId12"/>
      <p:boldItalic r:id="rId13"/>
    </p:embeddedFont>
    <p:embeddedFont>
      <p:font typeface="游ゴシック Medium" panose="020B0500000000000000" pitchFamily="50" charset="-128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hw0iwAWGrVvDEHUPTJsyQSNpA+o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rosue" initials="h" lastIdx="1" clrIdx="0">
    <p:extLst>
      <p:ext uri="{19B8F6BF-5375-455C-9EA6-DF929625EA0E}">
        <p15:presenceInfo xmlns:p15="http://schemas.microsoft.com/office/powerpoint/2012/main" userId="hiros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BF"/>
    <a:srgbClr val="E83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customschemas.google.com/relationships/presentationmetadata" Target="meta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16T11:50:58.587" idx="1">
    <p:pos x="1953" y="730"/>
    <p:text>可能な限り具体的な数値をご記入ください</p:text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5838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2758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2624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6405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419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>
  <p:cSld name="1_タイトル付きの図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35"/>
          <p:cNvCxnSpPr/>
          <p:nvPr/>
        </p:nvCxnSpPr>
        <p:spPr>
          <a:xfrm>
            <a:off x="281750" y="6506205"/>
            <a:ext cx="8265985" cy="0"/>
          </a:xfrm>
          <a:prstGeom prst="straightConnector1">
            <a:avLst/>
          </a:prstGeom>
          <a:noFill/>
          <a:ln w="38100" cap="flat" cmpd="sng">
            <a:solidFill>
              <a:srgbClr val="E72F3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" name="Google Shape;85;p35"/>
          <p:cNvSpPr/>
          <p:nvPr/>
        </p:nvSpPr>
        <p:spPr>
          <a:xfrm>
            <a:off x="285867" y="0"/>
            <a:ext cx="620914" cy="867805"/>
          </a:xfrm>
          <a:prstGeom prst="rect">
            <a:avLst/>
          </a:prstGeom>
          <a:solidFill>
            <a:srgbClr val="E72F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32771" y="6238875"/>
            <a:ext cx="1659945" cy="50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8210" y="6301739"/>
            <a:ext cx="1696145" cy="37051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9" name="Google Shape;89;p35"/>
          <p:cNvSpPr txBox="1">
            <a:spLocks noGrp="1"/>
          </p:cNvSpPr>
          <p:nvPr>
            <p:ph type="body" idx="2"/>
          </p:nvPr>
        </p:nvSpPr>
        <p:spPr>
          <a:xfrm>
            <a:off x="906781" y="219805"/>
            <a:ext cx="5366039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0" name="Google Shape;90;p35"/>
          <p:cNvSpPr txBox="1"/>
          <p:nvPr/>
        </p:nvSpPr>
        <p:spPr>
          <a:xfrm>
            <a:off x="281750" y="6546155"/>
            <a:ext cx="82710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※無断での複製、改変、転載、再配布及び転送等の行為を禁止します。 © 2021 一般財団法人日本財団電話リレーサービス</a:t>
            </a:r>
            <a:endParaRPr sz="1050" b="0" i="0" u="none" strike="noStrike" cap="none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1405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preserve="1">
  <p:cSld name="タイトルとコンテンツ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6167" y="0"/>
            <a:ext cx="1057966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8342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preserve="1">
  <p:cSld name="タイトル スライド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/>
          <p:nvPr/>
        </p:nvSpPr>
        <p:spPr>
          <a:xfrm>
            <a:off x="6901814" y="1865630"/>
            <a:ext cx="1432800" cy="1432800"/>
          </a:xfrm>
          <a:prstGeom prst="rect">
            <a:avLst/>
          </a:prstGeom>
          <a:solidFill>
            <a:srgbClr val="8491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0"/>
          <p:cNvSpPr/>
          <p:nvPr/>
        </p:nvSpPr>
        <p:spPr>
          <a:xfrm>
            <a:off x="5149214" y="1865630"/>
            <a:ext cx="1432800" cy="14328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0"/>
          <p:cNvSpPr/>
          <p:nvPr/>
        </p:nvSpPr>
        <p:spPr>
          <a:xfrm>
            <a:off x="3396614" y="1865630"/>
            <a:ext cx="1432800" cy="1432800"/>
          </a:xfrm>
          <a:prstGeom prst="rect">
            <a:avLst/>
          </a:prstGeom>
          <a:solidFill>
            <a:srgbClr val="EA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0"/>
          <p:cNvSpPr/>
          <p:nvPr/>
        </p:nvSpPr>
        <p:spPr>
          <a:xfrm>
            <a:off x="8654414" y="1865630"/>
            <a:ext cx="1432800" cy="143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>
            <a:off x="2218054" y="4481830"/>
            <a:ext cx="1432800" cy="1432800"/>
          </a:xfrm>
          <a:prstGeom prst="rect">
            <a:avLst/>
          </a:prstGeom>
          <a:solidFill>
            <a:srgbClr val="E838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>
            <a:off x="4300518" y="4481830"/>
            <a:ext cx="968400" cy="966470"/>
          </a:xfrm>
          <a:prstGeom prst="rect">
            <a:avLst/>
          </a:prstGeom>
          <a:solidFill>
            <a:srgbClr val="FFCA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/>
          <p:nvPr/>
        </p:nvSpPr>
        <p:spPr>
          <a:xfrm>
            <a:off x="5434382" y="4481830"/>
            <a:ext cx="968400" cy="966470"/>
          </a:xfrm>
          <a:prstGeom prst="rect">
            <a:avLst/>
          </a:prstGeom>
          <a:solidFill>
            <a:srgbClr val="FFF2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0"/>
          <p:cNvSpPr/>
          <p:nvPr/>
        </p:nvSpPr>
        <p:spPr>
          <a:xfrm>
            <a:off x="6844607" y="4481830"/>
            <a:ext cx="968400" cy="966470"/>
          </a:xfrm>
          <a:prstGeom prst="rect">
            <a:avLst/>
          </a:prstGeom>
          <a:solidFill>
            <a:srgbClr val="FFF1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0"/>
          <p:cNvSpPr/>
          <p:nvPr/>
        </p:nvSpPr>
        <p:spPr>
          <a:xfrm>
            <a:off x="7972367" y="4481830"/>
            <a:ext cx="968400" cy="966470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0"/>
          <p:cNvSpPr/>
          <p:nvPr/>
        </p:nvSpPr>
        <p:spPr>
          <a:xfrm>
            <a:off x="9118814" y="4481830"/>
            <a:ext cx="968400" cy="966470"/>
          </a:xfrm>
          <a:prstGeom prst="rect">
            <a:avLst/>
          </a:prstGeom>
          <a:solidFill>
            <a:srgbClr val="4DC4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0"/>
          <p:cNvSpPr/>
          <p:nvPr/>
        </p:nvSpPr>
        <p:spPr>
          <a:xfrm>
            <a:off x="2218054" y="2256194"/>
            <a:ext cx="532766" cy="532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Google Shape;25;p10"/>
          <p:cNvCxnSpPr/>
          <p:nvPr/>
        </p:nvCxnSpPr>
        <p:spPr>
          <a:xfrm>
            <a:off x="791776" y="665480"/>
            <a:ext cx="1717744" cy="0"/>
          </a:xfrm>
          <a:prstGeom prst="straightConnector1">
            <a:avLst/>
          </a:prstGeom>
          <a:noFill/>
          <a:ln w="38100" cap="flat" cmpd="sng">
            <a:solidFill>
              <a:srgbClr val="E8383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10"/>
          <p:cNvSpPr txBox="1"/>
          <p:nvPr/>
        </p:nvSpPr>
        <p:spPr>
          <a:xfrm>
            <a:off x="3320414" y="1577853"/>
            <a:ext cx="211396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i="0" u="none" strike="noStrike" cap="none" dirty="0">
                <a:solidFill>
                  <a:srgbClr val="000000"/>
                </a:solidFill>
                <a:latin typeface="+mj-lt"/>
                <a:ea typeface="游ゴシック Medium" panose="020B0500000000000000" pitchFamily="50" charset="-128"/>
                <a:cs typeface="Arial"/>
                <a:sym typeface="Arial"/>
              </a:rPr>
              <a:t>バックグラウンドカラー</a:t>
            </a:r>
            <a:endParaRPr sz="1800" b="1" dirty="0">
              <a:latin typeface="+mj-lt"/>
              <a:ea typeface="游ゴシック Medium" panose="020B0500000000000000" pitchFamily="50" charset="-128"/>
            </a:endParaRPr>
          </a:p>
        </p:txBody>
      </p:sp>
      <p:sp>
        <p:nvSpPr>
          <p:cNvPr id="27" name="Google Shape;27;p10"/>
          <p:cNvSpPr txBox="1"/>
          <p:nvPr/>
        </p:nvSpPr>
        <p:spPr>
          <a:xfrm>
            <a:off x="3927688" y="3276972"/>
            <a:ext cx="968401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234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235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235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#EAEBEB</a:t>
            </a:r>
            <a:endParaRPr dirty="0"/>
          </a:p>
        </p:txBody>
      </p:sp>
      <p:sp>
        <p:nvSpPr>
          <p:cNvPr id="28" name="Google Shape;28;p10"/>
          <p:cNvSpPr txBox="1"/>
          <p:nvPr/>
        </p:nvSpPr>
        <p:spPr>
          <a:xfrm>
            <a:off x="5673500" y="3276972"/>
            <a:ext cx="968401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255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255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255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#FFFFFF</a:t>
            </a:r>
            <a:endParaRPr sz="105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0"/>
          <p:cNvSpPr txBox="1"/>
          <p:nvPr/>
        </p:nvSpPr>
        <p:spPr>
          <a:xfrm>
            <a:off x="7419312" y="3298748"/>
            <a:ext cx="968401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55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132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145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158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#84919E</a:t>
            </a:r>
            <a:endParaRPr sz="105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0"/>
          <p:cNvSpPr txBox="1"/>
          <p:nvPr/>
        </p:nvSpPr>
        <p:spPr>
          <a:xfrm>
            <a:off x="9165124" y="3298748"/>
            <a:ext cx="968401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#000000</a:t>
            </a:r>
            <a:endParaRPr sz="105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0"/>
          <p:cNvSpPr txBox="1"/>
          <p:nvPr/>
        </p:nvSpPr>
        <p:spPr>
          <a:xfrm>
            <a:off x="5522136" y="5426524"/>
            <a:ext cx="968401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255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242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173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#FFF2AD</a:t>
            </a:r>
            <a:endParaRPr dirty="0"/>
          </a:p>
        </p:txBody>
      </p:sp>
      <p:sp>
        <p:nvSpPr>
          <p:cNvPr id="32" name="Google Shape;32;p10"/>
          <p:cNvSpPr txBox="1"/>
          <p:nvPr/>
        </p:nvSpPr>
        <p:spPr>
          <a:xfrm>
            <a:off x="6891787" y="5426524"/>
            <a:ext cx="968401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255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241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#FFF100</a:t>
            </a:r>
            <a:endParaRPr dirty="0"/>
          </a:p>
        </p:txBody>
      </p:sp>
      <p:sp>
        <p:nvSpPr>
          <p:cNvPr id="33" name="Google Shape;33;p10"/>
          <p:cNvSpPr txBox="1"/>
          <p:nvPr/>
        </p:nvSpPr>
        <p:spPr>
          <a:xfrm>
            <a:off x="8035698" y="5454223"/>
            <a:ext cx="968401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95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153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153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#990099</a:t>
            </a:r>
            <a:endParaRPr dirty="0"/>
          </a:p>
        </p:txBody>
      </p:sp>
      <p:sp>
        <p:nvSpPr>
          <p:cNvPr id="34" name="Google Shape;34;p10"/>
          <p:cNvSpPr txBox="1"/>
          <p:nvPr/>
        </p:nvSpPr>
        <p:spPr>
          <a:xfrm>
            <a:off x="9165124" y="5448300"/>
            <a:ext cx="968401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55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,0,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77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196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255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#4DC4FF</a:t>
            </a:r>
            <a:endParaRPr dirty="0"/>
          </a:p>
        </p:txBody>
      </p:sp>
      <p:sp>
        <p:nvSpPr>
          <p:cNvPr id="35" name="Google Shape;35;p10"/>
          <p:cNvSpPr txBox="1"/>
          <p:nvPr/>
        </p:nvSpPr>
        <p:spPr>
          <a:xfrm>
            <a:off x="4359112" y="5448300"/>
            <a:ext cx="968401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255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191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#FFCABF</a:t>
            </a:r>
            <a:endParaRPr dirty="0"/>
          </a:p>
        </p:txBody>
      </p:sp>
      <p:sp>
        <p:nvSpPr>
          <p:cNvPr id="36" name="Google Shape;36;p10"/>
          <p:cNvSpPr txBox="1"/>
          <p:nvPr/>
        </p:nvSpPr>
        <p:spPr>
          <a:xfrm>
            <a:off x="2750820" y="5914630"/>
            <a:ext cx="968401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232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56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61</a:t>
            </a:r>
            <a:b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#E8383D</a:t>
            </a:r>
            <a:endParaRPr dirty="0"/>
          </a:p>
        </p:txBody>
      </p:sp>
      <p:sp>
        <p:nvSpPr>
          <p:cNvPr id="37" name="Google Shape;37;p10"/>
          <p:cNvSpPr txBox="1"/>
          <p:nvPr/>
        </p:nvSpPr>
        <p:spPr>
          <a:xfrm>
            <a:off x="4223189" y="4210023"/>
            <a:ext cx="169539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ベースカラー</a:t>
            </a:r>
            <a:endParaRPr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8" name="Google Shape;38;p10"/>
          <p:cNvSpPr txBox="1"/>
          <p:nvPr/>
        </p:nvSpPr>
        <p:spPr>
          <a:xfrm>
            <a:off x="6770517" y="4210023"/>
            <a:ext cx="169539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アクセントカラー</a:t>
            </a:r>
            <a:endParaRPr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9" name="Google Shape;39;p10"/>
          <p:cNvSpPr txBox="1"/>
          <p:nvPr/>
        </p:nvSpPr>
        <p:spPr>
          <a:xfrm>
            <a:off x="2163300" y="4210023"/>
            <a:ext cx="169539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ブランドカラー</a:t>
            </a:r>
            <a:endParaRPr sz="1800" b="1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0" name="Google Shape;40;p10"/>
          <p:cNvSpPr txBox="1"/>
          <p:nvPr/>
        </p:nvSpPr>
        <p:spPr>
          <a:xfrm>
            <a:off x="1819835" y="2799191"/>
            <a:ext cx="1054723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alt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alt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alt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alt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alt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カラーコード</a:t>
            </a:r>
            <a:endParaRPr dirty="0"/>
          </a:p>
        </p:txBody>
      </p:sp>
      <p:sp>
        <p:nvSpPr>
          <p:cNvPr id="41" name="Google Shape;41;p10"/>
          <p:cNvSpPr txBox="1"/>
          <p:nvPr/>
        </p:nvSpPr>
        <p:spPr>
          <a:xfrm>
            <a:off x="2128808" y="2401019"/>
            <a:ext cx="71125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color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0"/>
          <p:cNvSpPr txBox="1"/>
          <p:nvPr/>
        </p:nvSpPr>
        <p:spPr>
          <a:xfrm>
            <a:off x="1058353" y="218838"/>
            <a:ext cx="435333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カラーユニバーサルデザイン推奨配色セット</a:t>
            </a:r>
            <a:endParaRPr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4270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25;p10">
            <a:extLst>
              <a:ext uri="{FF2B5EF4-FFF2-40B4-BE49-F238E27FC236}">
                <a16:creationId xmlns:a16="http://schemas.microsoft.com/office/drawing/2014/main" id="{85041C0D-8FA2-4280-8202-06E15CA58657}"/>
              </a:ext>
            </a:extLst>
          </p:cNvPr>
          <p:cNvCxnSpPr/>
          <p:nvPr userDrawn="1"/>
        </p:nvCxnSpPr>
        <p:spPr>
          <a:xfrm>
            <a:off x="791776" y="665480"/>
            <a:ext cx="1717744" cy="0"/>
          </a:xfrm>
          <a:prstGeom prst="straightConnector1">
            <a:avLst/>
          </a:prstGeom>
          <a:noFill/>
          <a:ln w="38100" cap="flat" cmpd="sng">
            <a:solidFill>
              <a:srgbClr val="E8383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42;p10">
            <a:extLst>
              <a:ext uri="{FF2B5EF4-FFF2-40B4-BE49-F238E27FC236}">
                <a16:creationId xmlns:a16="http://schemas.microsoft.com/office/drawing/2014/main" id="{56823286-6E78-46BA-AECE-6E3C044A5FD9}"/>
              </a:ext>
            </a:extLst>
          </p:cNvPr>
          <p:cNvSpPr txBox="1"/>
          <p:nvPr userDrawn="1"/>
        </p:nvSpPr>
        <p:spPr>
          <a:xfrm>
            <a:off x="1058353" y="218838"/>
            <a:ext cx="592837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カラーユニバーサルデザイン推奨配色セット</a:t>
            </a:r>
            <a:r>
              <a:rPr lang="ja-JP" altLang="en-US" sz="1600" b="1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　</a:t>
            </a:r>
            <a:r>
              <a:rPr lang="en-US" altLang="ja-JP" sz="1600" b="1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–</a:t>
            </a:r>
            <a:r>
              <a:rPr lang="ja-JP" altLang="en-US" sz="1600" b="1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ヨメテル</a:t>
            </a:r>
            <a:r>
              <a:rPr lang="en-US" altLang="ja-JP" sz="1400" b="1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–</a:t>
            </a:r>
            <a:endParaRPr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" name="Google Shape;14;p10">
            <a:extLst>
              <a:ext uri="{FF2B5EF4-FFF2-40B4-BE49-F238E27FC236}">
                <a16:creationId xmlns:a16="http://schemas.microsoft.com/office/drawing/2014/main" id="{3B0BD3AF-3CCF-4D57-89B0-6D58B1565EEC}"/>
              </a:ext>
            </a:extLst>
          </p:cNvPr>
          <p:cNvSpPr/>
          <p:nvPr userDrawn="1"/>
        </p:nvSpPr>
        <p:spPr>
          <a:xfrm>
            <a:off x="6901814" y="1865630"/>
            <a:ext cx="1432800" cy="143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5;p10">
            <a:extLst>
              <a:ext uri="{FF2B5EF4-FFF2-40B4-BE49-F238E27FC236}">
                <a16:creationId xmlns:a16="http://schemas.microsoft.com/office/drawing/2014/main" id="{814188AC-1B2A-420B-86DE-37E2F0AE440A}"/>
              </a:ext>
            </a:extLst>
          </p:cNvPr>
          <p:cNvSpPr/>
          <p:nvPr userDrawn="1"/>
        </p:nvSpPr>
        <p:spPr>
          <a:xfrm>
            <a:off x="5149214" y="1865630"/>
            <a:ext cx="1432800" cy="14328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6;p10">
            <a:extLst>
              <a:ext uri="{FF2B5EF4-FFF2-40B4-BE49-F238E27FC236}">
                <a16:creationId xmlns:a16="http://schemas.microsoft.com/office/drawing/2014/main" id="{19B64015-E127-4027-B963-12576591B294}"/>
              </a:ext>
            </a:extLst>
          </p:cNvPr>
          <p:cNvSpPr/>
          <p:nvPr userDrawn="1"/>
        </p:nvSpPr>
        <p:spPr>
          <a:xfrm>
            <a:off x="3396614" y="1865630"/>
            <a:ext cx="1432800" cy="1432800"/>
          </a:xfrm>
          <a:prstGeom prst="rect">
            <a:avLst/>
          </a:prstGeom>
          <a:solidFill>
            <a:srgbClr val="EA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8;p10">
            <a:extLst>
              <a:ext uri="{FF2B5EF4-FFF2-40B4-BE49-F238E27FC236}">
                <a16:creationId xmlns:a16="http://schemas.microsoft.com/office/drawing/2014/main" id="{4D9E68DD-A4A6-4BE4-BD59-0D9241154F87}"/>
              </a:ext>
            </a:extLst>
          </p:cNvPr>
          <p:cNvSpPr/>
          <p:nvPr userDrawn="1"/>
        </p:nvSpPr>
        <p:spPr>
          <a:xfrm>
            <a:off x="2218054" y="4481830"/>
            <a:ext cx="1432800" cy="1432800"/>
          </a:xfrm>
          <a:prstGeom prst="rect">
            <a:avLst/>
          </a:prstGeom>
          <a:solidFill>
            <a:srgbClr val="00A0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0;p10">
            <a:extLst>
              <a:ext uri="{FF2B5EF4-FFF2-40B4-BE49-F238E27FC236}">
                <a16:creationId xmlns:a16="http://schemas.microsoft.com/office/drawing/2014/main" id="{6949482B-B93E-49E3-A1BC-7F3061EB3E3D}"/>
              </a:ext>
            </a:extLst>
          </p:cNvPr>
          <p:cNvSpPr/>
          <p:nvPr userDrawn="1"/>
        </p:nvSpPr>
        <p:spPr>
          <a:xfrm>
            <a:off x="5434382" y="4481830"/>
            <a:ext cx="968400" cy="966470"/>
          </a:xfrm>
          <a:prstGeom prst="rect">
            <a:avLst/>
          </a:prstGeom>
          <a:solidFill>
            <a:srgbClr val="4DC4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1;p10">
            <a:extLst>
              <a:ext uri="{FF2B5EF4-FFF2-40B4-BE49-F238E27FC236}">
                <a16:creationId xmlns:a16="http://schemas.microsoft.com/office/drawing/2014/main" id="{71078DF1-C814-49A7-BD6B-EA89D3EE5E99}"/>
              </a:ext>
            </a:extLst>
          </p:cNvPr>
          <p:cNvSpPr/>
          <p:nvPr userDrawn="1"/>
        </p:nvSpPr>
        <p:spPr>
          <a:xfrm>
            <a:off x="6844607" y="4481830"/>
            <a:ext cx="968400" cy="966470"/>
          </a:xfrm>
          <a:prstGeom prst="rect">
            <a:avLst/>
          </a:prstGeom>
          <a:solidFill>
            <a:srgbClr val="F0F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2;p10">
            <a:extLst>
              <a:ext uri="{FF2B5EF4-FFF2-40B4-BE49-F238E27FC236}">
                <a16:creationId xmlns:a16="http://schemas.microsoft.com/office/drawing/2014/main" id="{3E5F368A-9285-4E13-9C61-69F0BAA780FD}"/>
              </a:ext>
            </a:extLst>
          </p:cNvPr>
          <p:cNvSpPr/>
          <p:nvPr userDrawn="1"/>
        </p:nvSpPr>
        <p:spPr>
          <a:xfrm>
            <a:off x="7972367" y="4481830"/>
            <a:ext cx="968400" cy="966470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4;p10">
            <a:extLst>
              <a:ext uri="{FF2B5EF4-FFF2-40B4-BE49-F238E27FC236}">
                <a16:creationId xmlns:a16="http://schemas.microsoft.com/office/drawing/2014/main" id="{04D4FF62-4ADF-4AD7-8E0D-FE26FF069B6E}"/>
              </a:ext>
            </a:extLst>
          </p:cNvPr>
          <p:cNvSpPr/>
          <p:nvPr userDrawn="1"/>
        </p:nvSpPr>
        <p:spPr>
          <a:xfrm>
            <a:off x="2218054" y="2256194"/>
            <a:ext cx="532766" cy="532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6;p10">
            <a:extLst>
              <a:ext uri="{FF2B5EF4-FFF2-40B4-BE49-F238E27FC236}">
                <a16:creationId xmlns:a16="http://schemas.microsoft.com/office/drawing/2014/main" id="{97B7637D-6520-4CF3-B7F6-525DE5888F26}"/>
              </a:ext>
            </a:extLst>
          </p:cNvPr>
          <p:cNvSpPr txBox="1"/>
          <p:nvPr userDrawn="1"/>
        </p:nvSpPr>
        <p:spPr>
          <a:xfrm>
            <a:off x="3375492" y="1604020"/>
            <a:ext cx="214664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バックグラウンドカラー</a:t>
            </a:r>
            <a:endParaRPr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0" name="Google Shape;27;p10">
            <a:extLst>
              <a:ext uri="{FF2B5EF4-FFF2-40B4-BE49-F238E27FC236}">
                <a16:creationId xmlns:a16="http://schemas.microsoft.com/office/drawing/2014/main" id="{6620007C-166A-4C0F-9BC3-405F7CDE1CC5}"/>
              </a:ext>
            </a:extLst>
          </p:cNvPr>
          <p:cNvSpPr txBox="1"/>
          <p:nvPr userDrawn="1"/>
        </p:nvSpPr>
        <p:spPr>
          <a:xfrm>
            <a:off x="3927688" y="3276972"/>
            <a:ext cx="968401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10,7,7,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234,235,235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EAEBEB</a:t>
            </a:r>
            <a:endParaRPr dirty="0"/>
          </a:p>
        </p:txBody>
      </p:sp>
      <p:sp>
        <p:nvSpPr>
          <p:cNvPr id="21" name="Google Shape;28;p10">
            <a:extLst>
              <a:ext uri="{FF2B5EF4-FFF2-40B4-BE49-F238E27FC236}">
                <a16:creationId xmlns:a16="http://schemas.microsoft.com/office/drawing/2014/main" id="{CC815868-3325-4D6C-950D-3711E91E8A93}"/>
              </a:ext>
            </a:extLst>
          </p:cNvPr>
          <p:cNvSpPr txBox="1"/>
          <p:nvPr userDrawn="1"/>
        </p:nvSpPr>
        <p:spPr>
          <a:xfrm>
            <a:off x="5673500" y="3276972"/>
            <a:ext cx="968401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255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255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255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#FFFFFF</a:t>
            </a:r>
            <a:endParaRPr sz="105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9;p10">
            <a:extLst>
              <a:ext uri="{FF2B5EF4-FFF2-40B4-BE49-F238E27FC236}">
                <a16:creationId xmlns:a16="http://schemas.microsoft.com/office/drawing/2014/main" id="{01920FF7-71E6-4FD9-9C02-47402AE022DA}"/>
              </a:ext>
            </a:extLst>
          </p:cNvPr>
          <p:cNvSpPr txBox="1"/>
          <p:nvPr userDrawn="1"/>
        </p:nvSpPr>
        <p:spPr>
          <a:xfrm>
            <a:off x="7419312" y="3298748"/>
            <a:ext cx="968401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0,50,50,100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0,0,0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000000</a:t>
            </a:r>
            <a:endParaRPr sz="105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31;p10">
            <a:extLst>
              <a:ext uri="{FF2B5EF4-FFF2-40B4-BE49-F238E27FC236}">
                <a16:creationId xmlns:a16="http://schemas.microsoft.com/office/drawing/2014/main" id="{BB5F727C-3F3E-4B11-B704-767D58EC35F5}"/>
              </a:ext>
            </a:extLst>
          </p:cNvPr>
          <p:cNvSpPr txBox="1"/>
          <p:nvPr userDrawn="1"/>
        </p:nvSpPr>
        <p:spPr>
          <a:xfrm>
            <a:off x="5522136" y="5426524"/>
            <a:ext cx="968401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50,0,0,0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77,196,255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#4DC4FF</a:t>
            </a:r>
            <a:endParaRPr dirty="0"/>
          </a:p>
        </p:txBody>
      </p:sp>
      <p:sp>
        <p:nvSpPr>
          <p:cNvPr id="25" name="Google Shape;32;p10">
            <a:extLst>
              <a:ext uri="{FF2B5EF4-FFF2-40B4-BE49-F238E27FC236}">
                <a16:creationId xmlns:a16="http://schemas.microsoft.com/office/drawing/2014/main" id="{501A46AC-5920-4DAA-90F6-9426AF93BE7B}"/>
              </a:ext>
            </a:extLst>
          </p:cNvPr>
          <p:cNvSpPr txBox="1"/>
          <p:nvPr userDrawn="1"/>
        </p:nvSpPr>
        <p:spPr>
          <a:xfrm>
            <a:off x="6891787" y="5426524"/>
            <a:ext cx="968401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5,0,100,0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240,240,0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F0F000</a:t>
            </a:r>
            <a:endParaRPr dirty="0"/>
          </a:p>
        </p:txBody>
      </p:sp>
      <p:sp>
        <p:nvSpPr>
          <p:cNvPr id="26" name="Google Shape;33;p10">
            <a:extLst>
              <a:ext uri="{FF2B5EF4-FFF2-40B4-BE49-F238E27FC236}">
                <a16:creationId xmlns:a16="http://schemas.microsoft.com/office/drawing/2014/main" id="{A2BED412-6AF7-4211-95A9-B309C5B82C32}"/>
              </a:ext>
            </a:extLst>
          </p:cNvPr>
          <p:cNvSpPr txBox="1"/>
          <p:nvPr userDrawn="1"/>
        </p:nvSpPr>
        <p:spPr>
          <a:xfrm>
            <a:off x="8035698" y="5454223"/>
            <a:ext cx="968401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0,100,0,0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228,0,127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E4007F</a:t>
            </a:r>
            <a:endParaRPr dirty="0"/>
          </a:p>
        </p:txBody>
      </p:sp>
      <p:sp>
        <p:nvSpPr>
          <p:cNvPr id="29" name="Google Shape;36;p10">
            <a:extLst>
              <a:ext uri="{FF2B5EF4-FFF2-40B4-BE49-F238E27FC236}">
                <a16:creationId xmlns:a16="http://schemas.microsoft.com/office/drawing/2014/main" id="{90E3881B-84D7-449C-AD0A-62FA5992C3E1}"/>
              </a:ext>
            </a:extLst>
          </p:cNvPr>
          <p:cNvSpPr txBox="1"/>
          <p:nvPr userDrawn="1"/>
        </p:nvSpPr>
        <p:spPr>
          <a:xfrm>
            <a:off x="2750820" y="5914630"/>
            <a:ext cx="968401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100,0,10,0</a:t>
            </a:r>
            <a:endParaRPr lang="en-US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0,160,218</a:t>
            </a:r>
            <a:b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#00A0DA</a:t>
            </a:r>
            <a:endParaRPr lang="en-US" dirty="0"/>
          </a:p>
        </p:txBody>
      </p:sp>
      <p:sp>
        <p:nvSpPr>
          <p:cNvPr id="30" name="Google Shape;37;p10">
            <a:extLst>
              <a:ext uri="{FF2B5EF4-FFF2-40B4-BE49-F238E27FC236}">
                <a16:creationId xmlns:a16="http://schemas.microsoft.com/office/drawing/2014/main" id="{568CBB10-EAA9-415D-BC00-808F0121A6C1}"/>
              </a:ext>
            </a:extLst>
          </p:cNvPr>
          <p:cNvSpPr txBox="1"/>
          <p:nvPr userDrawn="1"/>
        </p:nvSpPr>
        <p:spPr>
          <a:xfrm>
            <a:off x="5355984" y="4210022"/>
            <a:ext cx="169539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ベースカラー</a:t>
            </a:r>
            <a:endParaRPr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1" name="Google Shape;38;p10">
            <a:extLst>
              <a:ext uri="{FF2B5EF4-FFF2-40B4-BE49-F238E27FC236}">
                <a16:creationId xmlns:a16="http://schemas.microsoft.com/office/drawing/2014/main" id="{D9AAE879-C30C-453E-ADCA-21C3E4888355}"/>
              </a:ext>
            </a:extLst>
          </p:cNvPr>
          <p:cNvSpPr txBox="1"/>
          <p:nvPr userDrawn="1"/>
        </p:nvSpPr>
        <p:spPr>
          <a:xfrm>
            <a:off x="6770517" y="4210023"/>
            <a:ext cx="169539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アクセントカラー</a:t>
            </a:r>
            <a:endParaRPr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2" name="Google Shape;39;p10">
            <a:extLst>
              <a:ext uri="{FF2B5EF4-FFF2-40B4-BE49-F238E27FC236}">
                <a16:creationId xmlns:a16="http://schemas.microsoft.com/office/drawing/2014/main" id="{7E8D2B0F-B58A-4189-A392-989DC4EE320B}"/>
              </a:ext>
            </a:extLst>
          </p:cNvPr>
          <p:cNvSpPr txBox="1"/>
          <p:nvPr userDrawn="1"/>
        </p:nvSpPr>
        <p:spPr>
          <a:xfrm>
            <a:off x="2163300" y="4210023"/>
            <a:ext cx="169539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ブランドカラー</a:t>
            </a:r>
            <a:endParaRPr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3" name="Google Shape;40;p10">
            <a:extLst>
              <a:ext uri="{FF2B5EF4-FFF2-40B4-BE49-F238E27FC236}">
                <a16:creationId xmlns:a16="http://schemas.microsoft.com/office/drawing/2014/main" id="{50B15D30-CC21-4DD7-82C7-B3EDC0703AF9}"/>
              </a:ext>
            </a:extLst>
          </p:cNvPr>
          <p:cNvSpPr txBox="1"/>
          <p:nvPr userDrawn="1"/>
        </p:nvSpPr>
        <p:spPr>
          <a:xfrm>
            <a:off x="1819835" y="2799191"/>
            <a:ext cx="1054723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alt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alt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alt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alt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alt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1" i="0" u="none" strike="noStrike" cap="none" dirty="0">
                <a:solidFill>
                  <a:srgbClr val="E8383D"/>
                </a:solidFill>
                <a:latin typeface="Arial"/>
                <a:ea typeface="Arial"/>
                <a:cs typeface="Arial"/>
                <a:sym typeface="Arial"/>
              </a:rPr>
              <a:t>カラーコード</a:t>
            </a:r>
            <a:endParaRPr dirty="0"/>
          </a:p>
        </p:txBody>
      </p:sp>
      <p:sp>
        <p:nvSpPr>
          <p:cNvPr id="34" name="Google Shape;41;p10">
            <a:extLst>
              <a:ext uri="{FF2B5EF4-FFF2-40B4-BE49-F238E27FC236}">
                <a16:creationId xmlns:a16="http://schemas.microsoft.com/office/drawing/2014/main" id="{4B80D21F-2D53-4F22-91CA-EF91193D9DF1}"/>
              </a:ext>
            </a:extLst>
          </p:cNvPr>
          <p:cNvSpPr txBox="1"/>
          <p:nvPr userDrawn="1"/>
        </p:nvSpPr>
        <p:spPr>
          <a:xfrm>
            <a:off x="2128808" y="2401019"/>
            <a:ext cx="71125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color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18;p10">
            <a:extLst>
              <a:ext uri="{FF2B5EF4-FFF2-40B4-BE49-F238E27FC236}">
                <a16:creationId xmlns:a16="http://schemas.microsoft.com/office/drawing/2014/main" id="{3E7FC381-D1F3-45EE-AF1F-89C2D517B5F5}"/>
              </a:ext>
            </a:extLst>
          </p:cNvPr>
          <p:cNvSpPr/>
          <p:nvPr userDrawn="1"/>
        </p:nvSpPr>
        <p:spPr>
          <a:xfrm>
            <a:off x="3814743" y="4481830"/>
            <a:ext cx="1432800" cy="14328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0">
            <a:extLst>
              <a:ext uri="{FF2B5EF4-FFF2-40B4-BE49-F238E27FC236}">
                <a16:creationId xmlns:a16="http://schemas.microsoft.com/office/drawing/2014/main" id="{3D5B896F-39DE-4894-A5A4-87AC927603D4}"/>
              </a:ext>
            </a:extLst>
          </p:cNvPr>
          <p:cNvSpPr txBox="1"/>
          <p:nvPr userDrawn="1"/>
        </p:nvSpPr>
        <p:spPr>
          <a:xfrm>
            <a:off x="4347509" y="5914630"/>
            <a:ext cx="968401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0,0,0,75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64,64,64</a:t>
            </a:r>
            <a:b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en-US" altLang="ja-JP" sz="10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#404040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6145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ユーザー設定レイアウト" preserve="1">
  <p:cSld name="3_ユーザー設定レイアウト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38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1"/>
          <p:cNvSpPr/>
          <p:nvPr/>
        </p:nvSpPr>
        <p:spPr>
          <a:xfrm>
            <a:off x="212407" y="222358"/>
            <a:ext cx="11767186" cy="6413284"/>
          </a:xfrm>
          <a:prstGeom prst="roundRect">
            <a:avLst>
              <a:gd name="adj" fmla="val 282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7559" y="3936105"/>
            <a:ext cx="3152905" cy="125424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567559" y="3228219"/>
            <a:ext cx="51435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5630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ユーザー設定レイアウト" preserve="1">
  <p:cSld name="4_ユーザー設定レイアウト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38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9"/>
          <p:cNvSpPr/>
          <p:nvPr/>
        </p:nvSpPr>
        <p:spPr>
          <a:xfrm>
            <a:off x="213360" y="223736"/>
            <a:ext cx="11767186" cy="6413284"/>
          </a:xfrm>
          <a:prstGeom prst="roundRect">
            <a:avLst>
              <a:gd name="adj" fmla="val 282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97581" y="4450450"/>
            <a:ext cx="2788920" cy="60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905" y="4056380"/>
            <a:ext cx="2742011" cy="109079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9"/>
          <p:cNvSpPr txBox="1">
            <a:spLocks noGrp="1"/>
          </p:cNvSpPr>
          <p:nvPr>
            <p:ph type="body" idx="1"/>
          </p:nvPr>
        </p:nvSpPr>
        <p:spPr>
          <a:xfrm>
            <a:off x="551905" y="3230237"/>
            <a:ext cx="5208587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9173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preserve="1">
  <p:cSld name="比較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85785" y="5687909"/>
            <a:ext cx="2626995" cy="800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7064" y="5092631"/>
            <a:ext cx="1087755" cy="13500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30"/>
          <p:cNvCxnSpPr/>
          <p:nvPr/>
        </p:nvCxnSpPr>
        <p:spPr>
          <a:xfrm>
            <a:off x="0" y="4002069"/>
            <a:ext cx="6768465" cy="0"/>
          </a:xfrm>
          <a:prstGeom prst="straightConnector1">
            <a:avLst/>
          </a:prstGeom>
          <a:noFill/>
          <a:ln w="38100" cap="flat" cmpd="sng">
            <a:solidFill>
              <a:srgbClr val="E8383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30"/>
          <p:cNvSpPr txBox="1">
            <a:spLocks noGrp="1"/>
          </p:cNvSpPr>
          <p:nvPr>
            <p:ph type="body" idx="1"/>
          </p:nvPr>
        </p:nvSpPr>
        <p:spPr>
          <a:xfrm>
            <a:off x="348341" y="3354069"/>
            <a:ext cx="4802188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5158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表紙3" preserve="1">
  <p:cSld name="1_表紙3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1885" y="3907935"/>
            <a:ext cx="3065690" cy="121955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838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91885" y="3263612"/>
            <a:ext cx="47561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2992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preserve="1">
  <p:cSld name="タイトルのみ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39010" y="193267"/>
            <a:ext cx="2925990" cy="1163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32"/>
          <p:cNvPicPr preferRelativeResize="0"/>
          <p:nvPr/>
        </p:nvPicPr>
        <p:blipFill rotWithShape="1">
          <a:blip r:embed="rId3">
            <a:alphaModFix/>
          </a:blip>
          <a:srcRect l="376" t="-1540" r="269" b="437"/>
          <a:stretch/>
        </p:blipFill>
        <p:spPr>
          <a:xfrm>
            <a:off x="1905" y="2157706"/>
            <a:ext cx="12192000" cy="469906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2"/>
          <p:cNvSpPr txBox="1">
            <a:spLocks noGrp="1"/>
          </p:cNvSpPr>
          <p:nvPr>
            <p:ph type="body" idx="1"/>
          </p:nvPr>
        </p:nvSpPr>
        <p:spPr>
          <a:xfrm>
            <a:off x="500743" y="1130013"/>
            <a:ext cx="4800930" cy="64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0017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preserve="1">
  <p:cSld name="白紙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33"/>
          <p:cNvCxnSpPr/>
          <p:nvPr/>
        </p:nvCxnSpPr>
        <p:spPr>
          <a:xfrm>
            <a:off x="284998" y="867390"/>
            <a:ext cx="11622003" cy="0"/>
          </a:xfrm>
          <a:prstGeom prst="straightConnector1">
            <a:avLst/>
          </a:prstGeom>
          <a:noFill/>
          <a:ln w="38100" cap="flat" cmpd="sng">
            <a:solidFill>
              <a:srgbClr val="E838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" name="Google Shape;69;p33"/>
          <p:cNvCxnSpPr/>
          <p:nvPr/>
        </p:nvCxnSpPr>
        <p:spPr>
          <a:xfrm>
            <a:off x="275571" y="6213511"/>
            <a:ext cx="11622003" cy="0"/>
          </a:xfrm>
          <a:prstGeom prst="straightConnector1">
            <a:avLst/>
          </a:prstGeom>
          <a:noFill/>
          <a:ln w="38100" cap="flat" cmpd="sng">
            <a:solidFill>
              <a:srgbClr val="E8383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0" name="Google Shape;7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29705" y="6323694"/>
            <a:ext cx="1382260" cy="42136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2" name="Google Shape;72;p33"/>
          <p:cNvSpPr txBox="1">
            <a:spLocks noGrp="1"/>
          </p:cNvSpPr>
          <p:nvPr>
            <p:ph type="body" idx="2"/>
          </p:nvPr>
        </p:nvSpPr>
        <p:spPr>
          <a:xfrm>
            <a:off x="284998" y="221063"/>
            <a:ext cx="6446838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3" name="Google Shape;73;p33"/>
          <p:cNvSpPr txBox="1"/>
          <p:nvPr/>
        </p:nvSpPr>
        <p:spPr>
          <a:xfrm>
            <a:off x="3920970" y="6326885"/>
            <a:ext cx="435005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※無断での複製、改変、転載、再配布及び転送等の行為を禁止します。</a:t>
            </a:r>
            <a:endParaRPr sz="1050" b="0" i="0" u="none" strike="noStrike" cap="none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Arial"/>
              <a:sym typeface="Arial"/>
            </a:endParaRPr>
          </a:p>
        </p:txBody>
      </p:sp>
      <p:sp>
        <p:nvSpPr>
          <p:cNvPr id="74" name="Google Shape;74;p33"/>
          <p:cNvSpPr txBox="1"/>
          <p:nvPr/>
        </p:nvSpPr>
        <p:spPr>
          <a:xfrm>
            <a:off x="3920970" y="6527482"/>
            <a:ext cx="435005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© 2021 一般財団法人日本財団電話リレーサービス</a:t>
            </a:r>
            <a:endParaRPr sz="1050" b="0" i="0" u="none" strike="noStrike" cap="none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3794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preserve="1">
  <p:cSld name="タイトル付きのコンテンツ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Google Shape;76;p34"/>
          <p:cNvCxnSpPr/>
          <p:nvPr/>
        </p:nvCxnSpPr>
        <p:spPr>
          <a:xfrm>
            <a:off x="504825" y="863580"/>
            <a:ext cx="11398366" cy="0"/>
          </a:xfrm>
          <a:prstGeom prst="straightConnector1">
            <a:avLst/>
          </a:prstGeom>
          <a:noFill/>
          <a:ln w="34925" cap="flat" cmpd="sng">
            <a:solidFill>
              <a:srgbClr val="E8383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" name="Google Shape;77;p34"/>
          <p:cNvCxnSpPr/>
          <p:nvPr/>
        </p:nvCxnSpPr>
        <p:spPr>
          <a:xfrm>
            <a:off x="281750" y="6506205"/>
            <a:ext cx="10000386" cy="0"/>
          </a:xfrm>
          <a:prstGeom prst="straightConnector1">
            <a:avLst/>
          </a:prstGeom>
          <a:noFill/>
          <a:ln w="34925" cap="flat" cmpd="sng">
            <a:solidFill>
              <a:srgbClr val="E8383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8" name="Google Shape;7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52986" y="6257925"/>
            <a:ext cx="1659945" cy="50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4"/>
          <p:cNvPicPr preferRelativeResize="0"/>
          <p:nvPr/>
        </p:nvPicPr>
        <p:blipFill rotWithShape="1">
          <a:blip r:embed="rId2">
            <a:alphaModFix/>
          </a:blip>
          <a:srcRect l="5744" t="18550" r="71418" b="19708"/>
          <a:stretch/>
        </p:blipFill>
        <p:spPr>
          <a:xfrm>
            <a:off x="219074" y="417194"/>
            <a:ext cx="570956" cy="47053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1" name="Google Shape;81;p34"/>
          <p:cNvSpPr txBox="1">
            <a:spLocks noGrp="1"/>
          </p:cNvSpPr>
          <p:nvPr>
            <p:ph type="body" idx="2"/>
          </p:nvPr>
        </p:nvSpPr>
        <p:spPr>
          <a:xfrm>
            <a:off x="838200" y="239729"/>
            <a:ext cx="4811713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2" name="Google Shape;82;p34"/>
          <p:cNvSpPr txBox="1"/>
          <p:nvPr/>
        </p:nvSpPr>
        <p:spPr>
          <a:xfrm>
            <a:off x="1960485" y="6581532"/>
            <a:ext cx="82710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※無断での複製、改変、転載、再配布及び転送等の行為を禁止します。 © 2021 一般財団法人日本財団電話リレーサービス</a:t>
            </a:r>
            <a:endParaRPr sz="1050" b="0" i="0" u="none" strike="noStrike" cap="none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536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preserve="1">
  <p:cSld name="タイトル付きの図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35"/>
          <p:cNvCxnSpPr/>
          <p:nvPr/>
        </p:nvCxnSpPr>
        <p:spPr>
          <a:xfrm>
            <a:off x="281750" y="6506205"/>
            <a:ext cx="8265985" cy="0"/>
          </a:xfrm>
          <a:prstGeom prst="straightConnector1">
            <a:avLst/>
          </a:prstGeom>
          <a:noFill/>
          <a:ln w="38100" cap="flat" cmpd="sng">
            <a:solidFill>
              <a:srgbClr val="E72F3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" name="Google Shape;85;p35"/>
          <p:cNvSpPr/>
          <p:nvPr/>
        </p:nvSpPr>
        <p:spPr>
          <a:xfrm>
            <a:off x="285867" y="0"/>
            <a:ext cx="620914" cy="867805"/>
          </a:xfrm>
          <a:prstGeom prst="rect">
            <a:avLst/>
          </a:prstGeom>
          <a:solidFill>
            <a:srgbClr val="E72F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32771" y="6238875"/>
            <a:ext cx="1659945" cy="50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8210" y="6301739"/>
            <a:ext cx="1696145" cy="37051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9" name="Google Shape;89;p35"/>
          <p:cNvSpPr txBox="1">
            <a:spLocks noGrp="1"/>
          </p:cNvSpPr>
          <p:nvPr>
            <p:ph type="body" idx="2"/>
          </p:nvPr>
        </p:nvSpPr>
        <p:spPr>
          <a:xfrm>
            <a:off x="906781" y="219805"/>
            <a:ext cx="5366039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0" name="Google Shape;90;p35"/>
          <p:cNvSpPr txBox="1"/>
          <p:nvPr/>
        </p:nvSpPr>
        <p:spPr>
          <a:xfrm>
            <a:off x="281750" y="6546155"/>
            <a:ext cx="82710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※無断での複製、改変、転載、再配布及び転送等の行為を禁止します。 © 2021 一般財団法人日本財団電話リレーサービス</a:t>
            </a:r>
            <a:endParaRPr sz="1050" b="0" i="0" u="none" strike="noStrike" cap="none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496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ユーザー設定レイアウト" preserve="1">
  <p:cSld name="5_ユーザー設定レイアウト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36"/>
          <p:cNvCxnSpPr/>
          <p:nvPr/>
        </p:nvCxnSpPr>
        <p:spPr>
          <a:xfrm>
            <a:off x="0" y="895965"/>
            <a:ext cx="5210175" cy="0"/>
          </a:xfrm>
          <a:prstGeom prst="straightConnector1">
            <a:avLst/>
          </a:prstGeom>
          <a:noFill/>
          <a:ln w="38100" cap="flat" cmpd="sng">
            <a:solidFill>
              <a:srgbClr val="E72F3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" name="Google Shape;93;p36"/>
          <p:cNvCxnSpPr/>
          <p:nvPr/>
        </p:nvCxnSpPr>
        <p:spPr>
          <a:xfrm>
            <a:off x="281750" y="6506205"/>
            <a:ext cx="8265985" cy="0"/>
          </a:xfrm>
          <a:prstGeom prst="straightConnector1">
            <a:avLst/>
          </a:prstGeom>
          <a:noFill/>
          <a:ln w="38100" cap="flat" cmpd="sng">
            <a:solidFill>
              <a:srgbClr val="E72F3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4" name="Google Shape;9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32771" y="6238875"/>
            <a:ext cx="1659945" cy="50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8210" y="6301739"/>
            <a:ext cx="1696145" cy="37051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7" name="Google Shape;97;p36"/>
          <p:cNvSpPr txBox="1">
            <a:spLocks noGrp="1"/>
          </p:cNvSpPr>
          <p:nvPr>
            <p:ph type="body" idx="2"/>
          </p:nvPr>
        </p:nvSpPr>
        <p:spPr>
          <a:xfrm>
            <a:off x="281750" y="265859"/>
            <a:ext cx="597535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8" name="Google Shape;98;p36"/>
          <p:cNvSpPr txBox="1"/>
          <p:nvPr/>
        </p:nvSpPr>
        <p:spPr>
          <a:xfrm>
            <a:off x="281750" y="6546155"/>
            <a:ext cx="82710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※無断での複製、改変、転載、再配布及び転送等の行為を禁止します。 © 2021 一般財団法人日本財団電話リレーサービス</a:t>
            </a:r>
            <a:endParaRPr sz="1050" b="0" i="0" u="none" strike="noStrike" cap="none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4878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preserve="1">
  <p:cSld name="1_比較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30"/>
          <p:cNvCxnSpPr/>
          <p:nvPr/>
        </p:nvCxnSpPr>
        <p:spPr>
          <a:xfrm>
            <a:off x="0" y="4002069"/>
            <a:ext cx="6768465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30"/>
          <p:cNvSpPr txBox="1">
            <a:spLocks noGrp="1"/>
          </p:cNvSpPr>
          <p:nvPr>
            <p:ph type="body" idx="1"/>
          </p:nvPr>
        </p:nvSpPr>
        <p:spPr>
          <a:xfrm>
            <a:off x="348341" y="3354069"/>
            <a:ext cx="4802188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C10896F-5A4E-4D68-91E0-8FF832CE9F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20674" y="5802966"/>
            <a:ext cx="2626993" cy="57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99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表紙3" preserve="1">
  <p:cSld name="2_表紙3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A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91885" y="3263612"/>
            <a:ext cx="47561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3CDC397-A624-4118-BE85-44827507C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885" y="4045187"/>
            <a:ext cx="2626993" cy="57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38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preserve="1">
  <p:cSld name="縦書きタイトルと&#10;縦書きテキスト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Google Shape;109;p38"/>
          <p:cNvCxnSpPr/>
          <p:nvPr/>
        </p:nvCxnSpPr>
        <p:spPr>
          <a:xfrm>
            <a:off x="285496" y="867390"/>
            <a:ext cx="1162150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p38"/>
          <p:cNvSpPr/>
          <p:nvPr/>
        </p:nvSpPr>
        <p:spPr>
          <a:xfrm>
            <a:off x="285750" y="0"/>
            <a:ext cx="278124" cy="86868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p38"/>
          <p:cNvCxnSpPr/>
          <p:nvPr/>
        </p:nvCxnSpPr>
        <p:spPr>
          <a:xfrm>
            <a:off x="285496" y="6210915"/>
            <a:ext cx="1162150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2" name="Google Shape;11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7918" y="6376035"/>
            <a:ext cx="1386591" cy="30289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8"/>
          <p:cNvSpPr txBox="1">
            <a:spLocks noGrp="1"/>
          </p:cNvSpPr>
          <p:nvPr>
            <p:ph type="body" idx="1"/>
          </p:nvPr>
        </p:nvSpPr>
        <p:spPr>
          <a:xfrm>
            <a:off x="563874" y="219390"/>
            <a:ext cx="5273819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4" name="Google Shape;114;p38"/>
          <p:cNvSpPr txBox="1"/>
          <p:nvPr/>
        </p:nvSpPr>
        <p:spPr>
          <a:xfrm>
            <a:off x="3920970" y="6326885"/>
            <a:ext cx="435005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※無断での複製、改変、転載、再配布及び転送等の行為を禁止します。</a:t>
            </a:r>
            <a:endParaRPr sz="1050" b="0" i="0" u="none" strike="noStrike" cap="none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Arial"/>
              <a:sym typeface="Arial"/>
            </a:endParaRPr>
          </a:p>
        </p:txBody>
      </p:sp>
      <p:sp>
        <p:nvSpPr>
          <p:cNvPr id="115" name="Google Shape;115;p38"/>
          <p:cNvSpPr txBox="1"/>
          <p:nvPr/>
        </p:nvSpPr>
        <p:spPr>
          <a:xfrm>
            <a:off x="3920970" y="6527482"/>
            <a:ext cx="435005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© 2021 一般財団法人日本財団電話リレーサービス</a:t>
            </a:r>
            <a:endParaRPr sz="1050" b="0" i="0" u="none" strike="noStrike" cap="none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2087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ユーザー設定レイアウト" preserve="1">
  <p:cSld name="6_ユーザー設定レイアウト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1"/>
          <p:cNvSpPr/>
          <p:nvPr/>
        </p:nvSpPr>
        <p:spPr>
          <a:xfrm>
            <a:off x="212407" y="222358"/>
            <a:ext cx="11767186" cy="6413284"/>
          </a:xfrm>
          <a:prstGeom prst="roundRect">
            <a:avLst>
              <a:gd name="adj" fmla="val 282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567559" y="3228219"/>
            <a:ext cx="51435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9C73FD9-BFEA-4D7D-9ECB-0ECB27D53D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561" y="4037217"/>
            <a:ext cx="3465236" cy="90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0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ユーザー設定レイアウト" preserve="1">
  <p:cSld name="6_ユーザー設定レイアウト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9"/>
          <p:cNvSpPr/>
          <p:nvPr/>
        </p:nvSpPr>
        <p:spPr>
          <a:xfrm>
            <a:off x="213360" y="223736"/>
            <a:ext cx="11767186" cy="6413284"/>
          </a:xfrm>
          <a:prstGeom prst="roundRect">
            <a:avLst>
              <a:gd name="adj" fmla="val 282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76998" y="4332174"/>
            <a:ext cx="2788920" cy="60923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9"/>
          <p:cNvSpPr txBox="1">
            <a:spLocks noGrp="1"/>
          </p:cNvSpPr>
          <p:nvPr>
            <p:ph type="body" idx="1"/>
          </p:nvPr>
        </p:nvSpPr>
        <p:spPr>
          <a:xfrm>
            <a:off x="551905" y="3230237"/>
            <a:ext cx="5208587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2C18D65-6640-4044-8F10-0D9454FE5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2561" y="4037217"/>
            <a:ext cx="3465236" cy="90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5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表紙3" preserve="1">
  <p:cSld name="2_表紙3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A0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91885" y="3263612"/>
            <a:ext cx="47561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A2F6BE2-6151-4C05-B99E-F427B71D92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885" y="4090693"/>
            <a:ext cx="3273028" cy="85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36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preserve="1">
  <p:cSld name="1_白紙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33"/>
          <p:cNvCxnSpPr/>
          <p:nvPr/>
        </p:nvCxnSpPr>
        <p:spPr>
          <a:xfrm>
            <a:off x="284998" y="867390"/>
            <a:ext cx="11622003" cy="0"/>
          </a:xfrm>
          <a:prstGeom prst="straightConnector1">
            <a:avLst/>
          </a:prstGeom>
          <a:noFill/>
          <a:ln w="38100" cap="flat" cmpd="sng">
            <a:solidFill>
              <a:srgbClr val="00A0D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" name="Google Shape;69;p33"/>
          <p:cNvCxnSpPr/>
          <p:nvPr/>
        </p:nvCxnSpPr>
        <p:spPr>
          <a:xfrm>
            <a:off x="275571" y="6213511"/>
            <a:ext cx="11622003" cy="0"/>
          </a:xfrm>
          <a:prstGeom prst="straightConnector1">
            <a:avLst/>
          </a:prstGeom>
          <a:noFill/>
          <a:ln w="38100" cap="flat" cmpd="sng">
            <a:solidFill>
              <a:srgbClr val="00A0D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" name="Google Shape;71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2" name="Google Shape;72;p33"/>
          <p:cNvSpPr txBox="1">
            <a:spLocks noGrp="1"/>
          </p:cNvSpPr>
          <p:nvPr>
            <p:ph type="body" idx="2"/>
          </p:nvPr>
        </p:nvSpPr>
        <p:spPr>
          <a:xfrm>
            <a:off x="284998" y="221063"/>
            <a:ext cx="6446838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3" name="Google Shape;73;p33"/>
          <p:cNvSpPr txBox="1"/>
          <p:nvPr/>
        </p:nvSpPr>
        <p:spPr>
          <a:xfrm>
            <a:off x="3920970" y="6326885"/>
            <a:ext cx="435005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※無断での複製、改変、転載、再配布及び転送等の行為を禁止します。</a:t>
            </a:r>
            <a:endParaRPr sz="1050" b="0" i="0" u="none" strike="noStrike" cap="none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Arial"/>
              <a:sym typeface="Arial"/>
            </a:endParaRPr>
          </a:p>
        </p:txBody>
      </p:sp>
      <p:sp>
        <p:nvSpPr>
          <p:cNvPr id="74" name="Google Shape;74;p33"/>
          <p:cNvSpPr txBox="1"/>
          <p:nvPr/>
        </p:nvSpPr>
        <p:spPr>
          <a:xfrm>
            <a:off x="3920970" y="6527482"/>
            <a:ext cx="435005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© 2021 一般財団法人日本財団電話リレーサービス</a:t>
            </a:r>
            <a:endParaRPr sz="1050" b="0" i="0" u="none" strike="noStrike" cap="none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Arial"/>
              <a:sym typeface="Arial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1BF763C-5CC7-424B-A5C8-8DB35562E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4706" y="6404255"/>
            <a:ext cx="1662295" cy="26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83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preserve="1">
  <p:cSld name="1_タイトル付きのコンテンツ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Google Shape;76;p34"/>
          <p:cNvCxnSpPr/>
          <p:nvPr/>
        </p:nvCxnSpPr>
        <p:spPr>
          <a:xfrm>
            <a:off x="504825" y="863580"/>
            <a:ext cx="11398366" cy="0"/>
          </a:xfrm>
          <a:prstGeom prst="straightConnector1">
            <a:avLst/>
          </a:prstGeom>
          <a:noFill/>
          <a:ln w="34925" cap="flat" cmpd="sng">
            <a:solidFill>
              <a:srgbClr val="00A0D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" name="Google Shape;77;p34"/>
          <p:cNvCxnSpPr/>
          <p:nvPr/>
        </p:nvCxnSpPr>
        <p:spPr>
          <a:xfrm>
            <a:off x="281750" y="6506205"/>
            <a:ext cx="10000386" cy="0"/>
          </a:xfrm>
          <a:prstGeom prst="straightConnector1">
            <a:avLst/>
          </a:prstGeom>
          <a:noFill/>
          <a:ln w="34925" cap="flat" cmpd="sng">
            <a:solidFill>
              <a:srgbClr val="00A0D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1" name="Google Shape;81;p34"/>
          <p:cNvSpPr txBox="1">
            <a:spLocks noGrp="1"/>
          </p:cNvSpPr>
          <p:nvPr>
            <p:ph type="body" idx="2"/>
          </p:nvPr>
        </p:nvSpPr>
        <p:spPr>
          <a:xfrm>
            <a:off x="838200" y="239729"/>
            <a:ext cx="4811713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2" name="Google Shape;82;p34"/>
          <p:cNvSpPr txBox="1"/>
          <p:nvPr/>
        </p:nvSpPr>
        <p:spPr>
          <a:xfrm>
            <a:off x="1960485" y="6581532"/>
            <a:ext cx="82710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※無断での複製、改変、転載、再配布及び転送等の行為を禁止します。 © 2021 一般財団法人日本財団電話リレーサービス</a:t>
            </a:r>
            <a:endParaRPr sz="1050" b="0" i="0" u="none" strike="noStrike" cap="none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Arial"/>
              <a:sym typeface="Arial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8241629-31EF-4001-A111-0EF0196CE3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5676" y="6376082"/>
            <a:ext cx="1662295" cy="26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87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preserve="1">
  <p:cSld name="1_タイトル付きの図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35"/>
          <p:cNvCxnSpPr>
            <a:cxnSpLocks/>
          </p:cNvCxnSpPr>
          <p:nvPr/>
        </p:nvCxnSpPr>
        <p:spPr>
          <a:xfrm>
            <a:off x="281750" y="6506205"/>
            <a:ext cx="8041830" cy="0"/>
          </a:xfrm>
          <a:prstGeom prst="straightConnector1">
            <a:avLst/>
          </a:prstGeom>
          <a:noFill/>
          <a:ln w="38100" cap="flat" cmpd="sng">
            <a:solidFill>
              <a:srgbClr val="00A0D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" name="Google Shape;85;p35"/>
          <p:cNvSpPr/>
          <p:nvPr/>
        </p:nvSpPr>
        <p:spPr>
          <a:xfrm>
            <a:off x="285867" y="0"/>
            <a:ext cx="620914" cy="867805"/>
          </a:xfrm>
          <a:prstGeom prst="rect">
            <a:avLst/>
          </a:prstGeom>
          <a:solidFill>
            <a:srgbClr val="00A0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88210" y="6301739"/>
            <a:ext cx="1696145" cy="37051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9" name="Google Shape;89;p35"/>
          <p:cNvSpPr txBox="1">
            <a:spLocks noGrp="1"/>
          </p:cNvSpPr>
          <p:nvPr>
            <p:ph type="body" idx="2"/>
          </p:nvPr>
        </p:nvSpPr>
        <p:spPr>
          <a:xfrm>
            <a:off x="906781" y="219805"/>
            <a:ext cx="5366039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0" name="Google Shape;90;p35"/>
          <p:cNvSpPr txBox="1"/>
          <p:nvPr/>
        </p:nvSpPr>
        <p:spPr>
          <a:xfrm>
            <a:off x="281750" y="6543115"/>
            <a:ext cx="82710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※無断での複製、改変、転載、再配布及び転送等の行為を禁止します。 © 2021 一般財団法人日本財団電話リレーサービス</a:t>
            </a:r>
            <a:endParaRPr sz="1050" b="0" i="0" u="none" strike="noStrike" cap="none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Arial"/>
              <a:sym typeface="Arial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CE8AD61-3C18-449B-A160-170A0939FA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3301" y="6356874"/>
            <a:ext cx="1662295" cy="26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07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ユーザー設定レイアウト" preserve="1">
  <p:cSld name="6_ユーザー設定レイアウト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36"/>
          <p:cNvCxnSpPr/>
          <p:nvPr/>
        </p:nvCxnSpPr>
        <p:spPr>
          <a:xfrm>
            <a:off x="0" y="895965"/>
            <a:ext cx="5210175" cy="0"/>
          </a:xfrm>
          <a:prstGeom prst="straightConnector1">
            <a:avLst/>
          </a:prstGeom>
          <a:noFill/>
          <a:ln w="38100" cap="flat" cmpd="sng">
            <a:solidFill>
              <a:srgbClr val="00A0D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" name="Google Shape;93;p36"/>
          <p:cNvCxnSpPr>
            <a:cxnSpLocks/>
          </p:cNvCxnSpPr>
          <p:nvPr/>
        </p:nvCxnSpPr>
        <p:spPr>
          <a:xfrm>
            <a:off x="281750" y="6506205"/>
            <a:ext cx="8039290" cy="0"/>
          </a:xfrm>
          <a:prstGeom prst="straightConnector1">
            <a:avLst/>
          </a:prstGeom>
          <a:noFill/>
          <a:ln w="38100" cap="flat" cmpd="sng">
            <a:solidFill>
              <a:srgbClr val="00A0D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5" name="Google Shape;9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88210" y="6301739"/>
            <a:ext cx="1696145" cy="37051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7" name="Google Shape;97;p36"/>
          <p:cNvSpPr txBox="1">
            <a:spLocks noGrp="1"/>
          </p:cNvSpPr>
          <p:nvPr>
            <p:ph type="body" idx="2"/>
          </p:nvPr>
        </p:nvSpPr>
        <p:spPr>
          <a:xfrm>
            <a:off x="281750" y="265859"/>
            <a:ext cx="597535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8" name="Google Shape;98;p36"/>
          <p:cNvSpPr txBox="1"/>
          <p:nvPr/>
        </p:nvSpPr>
        <p:spPr>
          <a:xfrm>
            <a:off x="281750" y="6546155"/>
            <a:ext cx="827102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※無断での複製、改変、転載、再配布及び転送等の行為を禁止します。 © 2021 一般財団法人日本財団電話リレーサービス</a:t>
            </a:r>
            <a:endParaRPr sz="1050" b="0" i="0" u="none" strike="noStrike" cap="none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Arial"/>
              <a:sym typeface="Arial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D5BDC0F-E826-451A-84ED-2C23BDFEC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1817" y="6357940"/>
            <a:ext cx="1662295" cy="26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011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preserve="1">
  <p:cSld name="1_比較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30"/>
          <p:cNvCxnSpPr/>
          <p:nvPr/>
        </p:nvCxnSpPr>
        <p:spPr>
          <a:xfrm>
            <a:off x="0" y="4002069"/>
            <a:ext cx="6768465" cy="0"/>
          </a:xfrm>
          <a:prstGeom prst="straightConnector1">
            <a:avLst/>
          </a:prstGeom>
          <a:noFill/>
          <a:ln w="38100" cap="flat" cmpd="sng">
            <a:solidFill>
              <a:srgbClr val="00A0D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30"/>
          <p:cNvSpPr txBox="1">
            <a:spLocks noGrp="1"/>
          </p:cNvSpPr>
          <p:nvPr>
            <p:ph type="body" idx="1"/>
          </p:nvPr>
        </p:nvSpPr>
        <p:spPr>
          <a:xfrm>
            <a:off x="348341" y="3354069"/>
            <a:ext cx="4802188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5681439-6798-4D50-8603-10DB6A79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4682" y="5873426"/>
            <a:ext cx="2773680" cy="434243"/>
          </a:xfrm>
          <a:prstGeom prst="rect">
            <a:avLst/>
          </a:prstGeom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8E99A88-A04B-4380-84B1-6ADA4867B40D}"/>
              </a:ext>
            </a:extLst>
          </p:cNvPr>
          <p:cNvCxnSpPr/>
          <p:nvPr userDrawn="1"/>
        </p:nvCxnSpPr>
        <p:spPr>
          <a:xfrm>
            <a:off x="348341" y="457200"/>
            <a:ext cx="11590617" cy="6116128"/>
          </a:xfrm>
          <a:prstGeom prst="line">
            <a:avLst/>
          </a:prstGeom>
          <a:ln w="76200">
            <a:solidFill>
              <a:srgbClr val="E40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2441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preserve="1">
  <p:cSld name="タイトルと縦書きテキスト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37"/>
          <p:cNvCxnSpPr/>
          <p:nvPr/>
        </p:nvCxnSpPr>
        <p:spPr>
          <a:xfrm>
            <a:off x="285496" y="867390"/>
            <a:ext cx="1162150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37"/>
          <p:cNvSpPr/>
          <p:nvPr/>
        </p:nvSpPr>
        <p:spPr>
          <a:xfrm>
            <a:off x="285750" y="0"/>
            <a:ext cx="278124" cy="86868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7"/>
          <p:cNvCxnSpPr/>
          <p:nvPr/>
        </p:nvCxnSpPr>
        <p:spPr>
          <a:xfrm>
            <a:off x="285496" y="6210915"/>
            <a:ext cx="1162150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3" name="Google Shape;103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52580" y="6324490"/>
            <a:ext cx="1358515" cy="414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7918" y="6376035"/>
            <a:ext cx="1386591" cy="30289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7"/>
          <p:cNvSpPr txBox="1">
            <a:spLocks noGrp="1"/>
          </p:cNvSpPr>
          <p:nvPr>
            <p:ph type="body" idx="1"/>
          </p:nvPr>
        </p:nvSpPr>
        <p:spPr>
          <a:xfrm>
            <a:off x="563874" y="218101"/>
            <a:ext cx="5273819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600"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6" name="Google Shape;106;p37"/>
          <p:cNvSpPr txBox="1"/>
          <p:nvPr/>
        </p:nvSpPr>
        <p:spPr>
          <a:xfrm>
            <a:off x="3920970" y="6326885"/>
            <a:ext cx="435005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※無断での複製、改変、転載、再配布及び転送等の行為を禁止します。</a:t>
            </a:r>
            <a:endParaRPr sz="1050" b="0" i="0" u="none" strike="noStrike" cap="none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Arial"/>
              <a:sym typeface="Arial"/>
            </a:endParaRPr>
          </a:p>
        </p:txBody>
      </p:sp>
      <p:sp>
        <p:nvSpPr>
          <p:cNvPr id="107" name="Google Shape;107;p37"/>
          <p:cNvSpPr txBox="1"/>
          <p:nvPr/>
        </p:nvSpPr>
        <p:spPr>
          <a:xfrm>
            <a:off x="3920970" y="6527482"/>
            <a:ext cx="435005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Arial"/>
                <a:sym typeface="Arial"/>
              </a:rPr>
              <a:t>© 2021 一般財団法人日本財団電話リレーサービス</a:t>
            </a:r>
            <a:endParaRPr sz="1050" b="0" i="0" u="none" strike="noStrike" cap="none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Arial"/>
              <a:sym typeface="Arial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6CE3F66-3143-4CD8-8856-47F5719BF646}"/>
              </a:ext>
            </a:extLst>
          </p:cNvPr>
          <p:cNvCxnSpPr/>
          <p:nvPr userDrawn="1"/>
        </p:nvCxnSpPr>
        <p:spPr>
          <a:xfrm>
            <a:off x="348341" y="457200"/>
            <a:ext cx="11590617" cy="6116128"/>
          </a:xfrm>
          <a:prstGeom prst="line">
            <a:avLst/>
          </a:prstGeom>
          <a:ln w="76200">
            <a:solidFill>
              <a:srgbClr val="E40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14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23261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1</a:t>
            </a:fld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3233678" y="2837655"/>
            <a:ext cx="572464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提案書類のイメージ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1746892" y="5262283"/>
            <a:ext cx="890500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※様式自由であり、PowerPoint、Word、スライドの縦横は問いません。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※記載内容は、何を、いつ、どこで、誰が、なぜ、どのように実施するかを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意識して記載ください。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95;p2">
            <a:extLst>
              <a:ext uri="{FF2B5EF4-FFF2-40B4-BE49-F238E27FC236}">
                <a16:creationId xmlns:a16="http://schemas.microsoft.com/office/drawing/2014/main" id="{987B9804-4EB6-4806-A7FE-6C096161E1C8}"/>
              </a:ext>
            </a:extLst>
          </p:cNvPr>
          <p:cNvSpPr txBox="1">
            <a:spLocks/>
          </p:cNvSpPr>
          <p:nvPr/>
        </p:nvSpPr>
        <p:spPr>
          <a:xfrm>
            <a:off x="9046029" y="64086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altLang="ja-JP" smtClean="0"/>
              <a:pPr algn="r"/>
              <a:t>2</a:t>
            </a:fld>
            <a:endParaRPr lang="en-US"/>
          </a:p>
        </p:txBody>
      </p:sp>
      <p:sp>
        <p:nvSpPr>
          <p:cNvPr id="16" name="Google Shape;96;p2">
            <a:extLst>
              <a:ext uri="{FF2B5EF4-FFF2-40B4-BE49-F238E27FC236}">
                <a16:creationId xmlns:a16="http://schemas.microsoft.com/office/drawing/2014/main" id="{1B548EC8-46E6-45F2-A161-FA35CD015E8B}"/>
              </a:ext>
            </a:extLst>
          </p:cNvPr>
          <p:cNvSpPr/>
          <p:nvPr/>
        </p:nvSpPr>
        <p:spPr>
          <a:xfrm>
            <a:off x="435429" y="253224"/>
            <a:ext cx="335560" cy="553990"/>
          </a:xfrm>
          <a:prstGeom prst="rect">
            <a:avLst/>
          </a:prstGeom>
          <a:solidFill>
            <a:srgbClr val="E838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97;p2">
            <a:extLst>
              <a:ext uri="{FF2B5EF4-FFF2-40B4-BE49-F238E27FC236}">
                <a16:creationId xmlns:a16="http://schemas.microsoft.com/office/drawing/2014/main" id="{928C42D2-A0B2-4ABD-8363-386AE88F9933}"/>
              </a:ext>
            </a:extLst>
          </p:cNvPr>
          <p:cNvSpPr txBox="1"/>
          <p:nvPr/>
        </p:nvSpPr>
        <p:spPr>
          <a:xfrm>
            <a:off x="975933" y="249349"/>
            <a:ext cx="97580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提案内容概要</a:t>
            </a:r>
            <a:endParaRPr sz="2400" b="1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" name="Google Shape;98;p2">
            <a:extLst>
              <a:ext uri="{FF2B5EF4-FFF2-40B4-BE49-F238E27FC236}">
                <a16:creationId xmlns:a16="http://schemas.microsoft.com/office/drawing/2014/main" id="{FE41D53C-2851-454F-A550-8C04866E2241}"/>
              </a:ext>
            </a:extLst>
          </p:cNvPr>
          <p:cNvSpPr/>
          <p:nvPr/>
        </p:nvSpPr>
        <p:spPr>
          <a:xfrm>
            <a:off x="1486921" y="2614372"/>
            <a:ext cx="992578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99;p2">
            <a:extLst>
              <a:ext uri="{FF2B5EF4-FFF2-40B4-BE49-F238E27FC236}">
                <a16:creationId xmlns:a16="http://schemas.microsoft.com/office/drawing/2014/main" id="{31C9F0DF-5081-46FD-A202-BFF94FAD48BE}"/>
              </a:ext>
            </a:extLst>
          </p:cNvPr>
          <p:cNvSpPr/>
          <p:nvPr/>
        </p:nvSpPr>
        <p:spPr>
          <a:xfrm>
            <a:off x="1486920" y="2711763"/>
            <a:ext cx="992578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dirty="0">
                <a:solidFill>
                  <a:schemeClr val="dk1"/>
                </a:solidFill>
              </a:rPr>
              <a:t>①</a:t>
            </a:r>
            <a:r>
              <a:rPr lang="ja-JP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電話リレーサービス説明会・登録会の開催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00;p2">
            <a:extLst>
              <a:ext uri="{FF2B5EF4-FFF2-40B4-BE49-F238E27FC236}">
                <a16:creationId xmlns:a16="http://schemas.microsoft.com/office/drawing/2014/main" id="{6F7B6F32-3E68-4AA5-AF0E-6C4E39438FA4}"/>
              </a:ext>
            </a:extLst>
          </p:cNvPr>
          <p:cNvSpPr/>
          <p:nvPr/>
        </p:nvSpPr>
        <p:spPr>
          <a:xfrm>
            <a:off x="1486919" y="3222608"/>
            <a:ext cx="992578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dirty="0">
                <a:solidFill>
                  <a:schemeClr val="dk1"/>
                </a:solidFill>
              </a:rPr>
              <a:t>②</a:t>
            </a:r>
            <a:r>
              <a:rPr lang="ja-JP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イベントでのブース出展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01;p2">
            <a:extLst>
              <a:ext uri="{FF2B5EF4-FFF2-40B4-BE49-F238E27FC236}">
                <a16:creationId xmlns:a16="http://schemas.microsoft.com/office/drawing/2014/main" id="{B07E2149-1807-4FB2-83F0-26201D5FE156}"/>
              </a:ext>
            </a:extLst>
          </p:cNvPr>
          <p:cNvSpPr/>
          <p:nvPr/>
        </p:nvSpPr>
        <p:spPr>
          <a:xfrm>
            <a:off x="1486919" y="3752013"/>
            <a:ext cx="992578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dirty="0">
                <a:solidFill>
                  <a:schemeClr val="dk1"/>
                </a:solidFill>
              </a:rPr>
              <a:t>③</a:t>
            </a:r>
            <a:r>
              <a:rPr lang="ja-JP" sz="2000" dirty="0">
                <a:solidFill>
                  <a:schemeClr val="dk1"/>
                </a:solidFill>
              </a:rPr>
              <a:t>法人登録促進活動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22" name="Google Shape;102;p2">
            <a:extLst>
              <a:ext uri="{FF2B5EF4-FFF2-40B4-BE49-F238E27FC236}">
                <a16:creationId xmlns:a16="http://schemas.microsoft.com/office/drawing/2014/main" id="{10434FB2-AA69-448F-A451-42F55A38C40F}"/>
              </a:ext>
            </a:extLst>
          </p:cNvPr>
          <p:cNvSpPr/>
          <p:nvPr/>
        </p:nvSpPr>
        <p:spPr>
          <a:xfrm>
            <a:off x="975933" y="1111224"/>
            <a:ext cx="9925789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【目標】</a:t>
            </a:r>
            <a:r>
              <a:rPr lang="en-US" altLang="ja-JP" sz="2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r>
              <a:rPr lang="ja-JP" sz="2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名</a:t>
            </a:r>
            <a:r>
              <a:rPr lang="ja-JP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の電話リレーサービス登録</a:t>
            </a:r>
            <a:r>
              <a:rPr lang="ja-JP" alt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endParaRPr lang="en-US" altLang="ja-JP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dirty="0">
                <a:solidFill>
                  <a:schemeClr val="dk1"/>
                </a:solidFill>
              </a:rPr>
              <a:t>　　　　</a:t>
            </a:r>
            <a:r>
              <a:rPr lang="en-US" altLang="ja-JP" sz="2400" b="1" u="sng" dirty="0">
                <a:solidFill>
                  <a:schemeClr val="dk1"/>
                </a:solidFill>
              </a:rPr>
              <a:t>50</a:t>
            </a:r>
            <a:r>
              <a:rPr lang="ja-JP" altLang="en-US" sz="2400" b="1" u="sng" dirty="0">
                <a:solidFill>
                  <a:schemeClr val="dk1"/>
                </a:solidFill>
              </a:rPr>
              <a:t>名</a:t>
            </a:r>
            <a:r>
              <a:rPr lang="ja-JP" altLang="en-US" sz="2400" dirty="0">
                <a:solidFill>
                  <a:schemeClr val="dk1"/>
                </a:solidFill>
              </a:rPr>
              <a:t>のヨメテル登録</a:t>
            </a:r>
            <a:endParaRPr lang="en-US" altLang="ja-JP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03;p2">
            <a:extLst>
              <a:ext uri="{FF2B5EF4-FFF2-40B4-BE49-F238E27FC236}">
                <a16:creationId xmlns:a16="http://schemas.microsoft.com/office/drawing/2014/main" id="{7F43A1C4-240A-4B37-A101-0EB3F9294478}"/>
              </a:ext>
            </a:extLst>
          </p:cNvPr>
          <p:cNvSpPr/>
          <p:nvPr/>
        </p:nvSpPr>
        <p:spPr>
          <a:xfrm>
            <a:off x="975934" y="2044566"/>
            <a:ext cx="9925789" cy="59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【実施内容】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04;p2">
            <a:extLst>
              <a:ext uri="{FF2B5EF4-FFF2-40B4-BE49-F238E27FC236}">
                <a16:creationId xmlns:a16="http://schemas.microsoft.com/office/drawing/2014/main" id="{CCCCF1BC-150E-4893-AC2E-95114208BF50}"/>
              </a:ext>
            </a:extLst>
          </p:cNvPr>
          <p:cNvSpPr/>
          <p:nvPr/>
        </p:nvSpPr>
        <p:spPr>
          <a:xfrm>
            <a:off x="975933" y="5442533"/>
            <a:ext cx="9925800" cy="5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【金額】●,●●●,●●●円（税込）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05;p2">
            <a:extLst>
              <a:ext uri="{FF2B5EF4-FFF2-40B4-BE49-F238E27FC236}">
                <a16:creationId xmlns:a16="http://schemas.microsoft.com/office/drawing/2014/main" id="{1A9501FB-43DA-49C0-AED8-02ED7E6E6C6D}"/>
              </a:ext>
            </a:extLst>
          </p:cNvPr>
          <p:cNvSpPr/>
          <p:nvPr/>
        </p:nvSpPr>
        <p:spPr>
          <a:xfrm>
            <a:off x="1486919" y="4281413"/>
            <a:ext cx="9925800" cy="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④</a:t>
            </a:r>
            <a:r>
              <a:rPr lang="ja-JP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会報誌による周知啓発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5;p4">
            <a:extLst>
              <a:ext uri="{FF2B5EF4-FFF2-40B4-BE49-F238E27FC236}">
                <a16:creationId xmlns:a16="http://schemas.microsoft.com/office/drawing/2014/main" id="{B4252128-AB32-4A52-BBE4-EE561D40085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altLang="ja-JP" smtClean="0"/>
              <a:pPr algn="r"/>
              <a:t>3</a:t>
            </a:fld>
            <a:endParaRPr lang="en-US"/>
          </a:p>
        </p:txBody>
      </p:sp>
      <p:sp>
        <p:nvSpPr>
          <p:cNvPr id="4" name="Google Shape;127;p4">
            <a:extLst>
              <a:ext uri="{FF2B5EF4-FFF2-40B4-BE49-F238E27FC236}">
                <a16:creationId xmlns:a16="http://schemas.microsoft.com/office/drawing/2014/main" id="{F010B1D1-3024-4AEE-A0D5-CD9A15F977FF}"/>
              </a:ext>
            </a:extLst>
          </p:cNvPr>
          <p:cNvSpPr txBox="1"/>
          <p:nvPr/>
        </p:nvSpPr>
        <p:spPr>
          <a:xfrm>
            <a:off x="965675" y="258464"/>
            <a:ext cx="97580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提案内容</a:t>
            </a:r>
            <a:r>
              <a:rPr lang="ja-JP" altLang="en-US" sz="24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①</a:t>
            </a:r>
            <a:endParaRPr sz="2400" b="1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" name="Google Shape;129;p4">
            <a:extLst>
              <a:ext uri="{FF2B5EF4-FFF2-40B4-BE49-F238E27FC236}">
                <a16:creationId xmlns:a16="http://schemas.microsoft.com/office/drawing/2014/main" id="{18F7C010-DC30-4D09-B651-690A4D574E58}"/>
              </a:ext>
            </a:extLst>
          </p:cNvPr>
          <p:cNvSpPr/>
          <p:nvPr/>
        </p:nvSpPr>
        <p:spPr>
          <a:xfrm>
            <a:off x="389844" y="1017417"/>
            <a:ext cx="1157592" cy="468974"/>
          </a:xfrm>
          <a:prstGeom prst="roundRect">
            <a:avLst>
              <a:gd name="adj" fmla="val 7236"/>
            </a:avLst>
          </a:prstGeom>
          <a:solidFill>
            <a:srgbClr val="FFCABF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30;p4">
            <a:extLst>
              <a:ext uri="{FF2B5EF4-FFF2-40B4-BE49-F238E27FC236}">
                <a16:creationId xmlns:a16="http://schemas.microsoft.com/office/drawing/2014/main" id="{38B96902-DFE3-4CFF-BD9E-D2B6A05E4FC3}"/>
              </a:ext>
            </a:extLst>
          </p:cNvPr>
          <p:cNvSpPr txBox="1"/>
          <p:nvPr/>
        </p:nvSpPr>
        <p:spPr>
          <a:xfrm>
            <a:off x="680504" y="1082627"/>
            <a:ext cx="59503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 dirty="0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内容</a:t>
            </a:r>
            <a:endParaRPr sz="1600" b="1" dirty="0">
              <a:solidFill>
                <a:sysClr val="windowText" lastClr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31;p4">
            <a:extLst>
              <a:ext uri="{FF2B5EF4-FFF2-40B4-BE49-F238E27FC236}">
                <a16:creationId xmlns:a16="http://schemas.microsoft.com/office/drawing/2014/main" id="{DCCF4095-D36A-4143-AD62-1996D9419ADE}"/>
              </a:ext>
            </a:extLst>
          </p:cNvPr>
          <p:cNvSpPr/>
          <p:nvPr/>
        </p:nvSpPr>
        <p:spPr>
          <a:xfrm>
            <a:off x="1603637" y="916584"/>
            <a:ext cx="992578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ja-JP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電話リレーサービス</a:t>
            </a:r>
            <a:r>
              <a:rPr lang="en-US" altLang="ja-JP" sz="2400" dirty="0">
                <a:solidFill>
                  <a:schemeClr val="dk1"/>
                </a:solidFill>
              </a:rPr>
              <a:t>/</a:t>
            </a:r>
            <a:r>
              <a:rPr lang="ja-JP" altLang="en-US" sz="2400" dirty="0">
                <a:solidFill>
                  <a:schemeClr val="dk1"/>
                </a:solidFill>
              </a:rPr>
              <a:t>ヨメテル</a:t>
            </a:r>
            <a:r>
              <a:rPr lang="ja-JP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説明会・登録会の開催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32;p4">
            <a:extLst>
              <a:ext uri="{FF2B5EF4-FFF2-40B4-BE49-F238E27FC236}">
                <a16:creationId xmlns:a16="http://schemas.microsoft.com/office/drawing/2014/main" id="{57E1C08A-5772-4B49-A6EF-61A2E8B81E73}"/>
              </a:ext>
            </a:extLst>
          </p:cNvPr>
          <p:cNvSpPr/>
          <p:nvPr/>
        </p:nvSpPr>
        <p:spPr>
          <a:xfrm>
            <a:off x="389844" y="1674970"/>
            <a:ext cx="1157592" cy="468974"/>
          </a:xfrm>
          <a:prstGeom prst="roundRect">
            <a:avLst>
              <a:gd name="adj" fmla="val 7236"/>
            </a:avLst>
          </a:prstGeom>
          <a:solidFill>
            <a:srgbClr val="FFCAB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33;p4">
            <a:extLst>
              <a:ext uri="{FF2B5EF4-FFF2-40B4-BE49-F238E27FC236}">
                <a16:creationId xmlns:a16="http://schemas.microsoft.com/office/drawing/2014/main" id="{E88A109F-D3B4-411D-A5E9-56C60BB98685}"/>
              </a:ext>
            </a:extLst>
          </p:cNvPr>
          <p:cNvSpPr txBox="1"/>
          <p:nvPr/>
        </p:nvSpPr>
        <p:spPr>
          <a:xfrm>
            <a:off x="680504" y="1735695"/>
            <a:ext cx="595035" cy="338554"/>
          </a:xfrm>
          <a:prstGeom prst="rect">
            <a:avLst/>
          </a:prstGeom>
          <a:solidFill>
            <a:srgbClr val="FFCAB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 dirty="0">
                <a:solidFill>
                  <a:sysClr val="windowText" lastClr="000000"/>
                </a:solidFill>
                <a:sym typeface="Arial"/>
              </a:rPr>
              <a:t>詳細</a:t>
            </a:r>
            <a:endParaRPr dirty="0">
              <a:solidFill>
                <a:sysClr val="windowText" lastClr="000000"/>
              </a:solidFill>
            </a:endParaRPr>
          </a:p>
        </p:txBody>
      </p:sp>
      <p:sp>
        <p:nvSpPr>
          <p:cNvPr id="10" name="Google Shape;134;p4">
            <a:extLst>
              <a:ext uri="{FF2B5EF4-FFF2-40B4-BE49-F238E27FC236}">
                <a16:creationId xmlns:a16="http://schemas.microsoft.com/office/drawing/2014/main" id="{D47440F6-8C94-4834-843F-F65268B0C954}"/>
              </a:ext>
            </a:extLst>
          </p:cNvPr>
          <p:cNvSpPr/>
          <p:nvPr/>
        </p:nvSpPr>
        <p:spPr>
          <a:xfrm>
            <a:off x="1603636" y="1674970"/>
            <a:ext cx="9925789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内容：聴覚障害者協会や</a:t>
            </a:r>
            <a:r>
              <a:rPr lang="ja-JP" altLang="en-US" sz="1600" dirty="0">
                <a:solidFill>
                  <a:schemeClr val="dk1"/>
                </a:solidFill>
              </a:rPr>
              <a:t>中途失聴者・難聴者協会、</a:t>
            </a: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情報提供施設、自治体と連携し、普及啓発員を講師と</a:t>
            </a:r>
            <a:endParaRPr lang="en-US" altLang="ja-JP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dirty="0">
                <a:solidFill>
                  <a:schemeClr val="dk1"/>
                </a:solidFill>
              </a:rPr>
              <a:t>　　　</a:t>
            </a: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した説明会・登録会を開催する。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回数：6回程度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対象：来場者180人程度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目標：</a:t>
            </a: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名（各回</a:t>
            </a:r>
            <a:r>
              <a:rPr lang="en-US" altLang="ja-JP" sz="1600" dirty="0">
                <a:solidFill>
                  <a:schemeClr val="dk1"/>
                </a:solidFill>
              </a:rPr>
              <a:t>2~3</a:t>
            </a: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名登録）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場所：A市、B市、C市、D町、E町、F村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※会場は日本財団電話リレーサービスと相談の上で設定する。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備考：自治体へ相談の上で、協力的な地域で開催を検討するため、開催場所は変更となる可能性あり。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126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9;p5">
            <a:extLst>
              <a:ext uri="{FF2B5EF4-FFF2-40B4-BE49-F238E27FC236}">
                <a16:creationId xmlns:a16="http://schemas.microsoft.com/office/drawing/2014/main" id="{F66469C7-6BFC-44C0-ABC2-D97F05BB228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altLang="ja-JP" smtClean="0"/>
              <a:pPr algn="r"/>
              <a:t>4</a:t>
            </a:fld>
            <a:endParaRPr lang="en-US"/>
          </a:p>
        </p:txBody>
      </p:sp>
      <p:sp>
        <p:nvSpPr>
          <p:cNvPr id="4" name="Google Shape;141;p5">
            <a:extLst>
              <a:ext uri="{FF2B5EF4-FFF2-40B4-BE49-F238E27FC236}">
                <a16:creationId xmlns:a16="http://schemas.microsoft.com/office/drawing/2014/main" id="{B63CE1AC-088B-4653-9430-0EE61B22FE0A}"/>
              </a:ext>
            </a:extLst>
          </p:cNvPr>
          <p:cNvSpPr txBox="1"/>
          <p:nvPr/>
        </p:nvSpPr>
        <p:spPr>
          <a:xfrm>
            <a:off x="968640" y="230630"/>
            <a:ext cx="97580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提案内容</a:t>
            </a:r>
            <a:r>
              <a:rPr lang="ja-JP" altLang="en-US" sz="24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②</a:t>
            </a:r>
            <a:endParaRPr sz="2400" b="1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" name="Google Shape;143;p5">
            <a:extLst>
              <a:ext uri="{FF2B5EF4-FFF2-40B4-BE49-F238E27FC236}">
                <a16:creationId xmlns:a16="http://schemas.microsoft.com/office/drawing/2014/main" id="{1C670E44-DEBC-40B6-9E63-CD329D03FB7F}"/>
              </a:ext>
            </a:extLst>
          </p:cNvPr>
          <p:cNvSpPr/>
          <p:nvPr/>
        </p:nvSpPr>
        <p:spPr>
          <a:xfrm>
            <a:off x="389844" y="1017417"/>
            <a:ext cx="1157592" cy="468974"/>
          </a:xfrm>
          <a:prstGeom prst="roundRect">
            <a:avLst>
              <a:gd name="adj" fmla="val 7236"/>
            </a:avLst>
          </a:prstGeom>
          <a:solidFill>
            <a:srgbClr val="FFCABF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4;p5">
            <a:extLst>
              <a:ext uri="{FF2B5EF4-FFF2-40B4-BE49-F238E27FC236}">
                <a16:creationId xmlns:a16="http://schemas.microsoft.com/office/drawing/2014/main" id="{81662DFA-D285-4DD6-B1D7-3F228DD633E6}"/>
              </a:ext>
            </a:extLst>
          </p:cNvPr>
          <p:cNvSpPr txBox="1"/>
          <p:nvPr/>
        </p:nvSpPr>
        <p:spPr>
          <a:xfrm>
            <a:off x="680504" y="1082627"/>
            <a:ext cx="59503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 dirty="0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内容</a:t>
            </a:r>
            <a:endParaRPr sz="1600" b="1" dirty="0">
              <a:solidFill>
                <a:sysClr val="windowText" lastClr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45;p5">
            <a:extLst>
              <a:ext uri="{FF2B5EF4-FFF2-40B4-BE49-F238E27FC236}">
                <a16:creationId xmlns:a16="http://schemas.microsoft.com/office/drawing/2014/main" id="{8662329B-89A3-4174-9670-29C69BD495D1}"/>
              </a:ext>
            </a:extLst>
          </p:cNvPr>
          <p:cNvSpPr/>
          <p:nvPr/>
        </p:nvSpPr>
        <p:spPr>
          <a:xfrm>
            <a:off x="1603637" y="916584"/>
            <a:ext cx="9925789" cy="59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イベントでのブース出展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46;p5">
            <a:extLst>
              <a:ext uri="{FF2B5EF4-FFF2-40B4-BE49-F238E27FC236}">
                <a16:creationId xmlns:a16="http://schemas.microsoft.com/office/drawing/2014/main" id="{51B26FF2-5FD1-4842-B042-431534F14828}"/>
              </a:ext>
            </a:extLst>
          </p:cNvPr>
          <p:cNvSpPr/>
          <p:nvPr/>
        </p:nvSpPr>
        <p:spPr>
          <a:xfrm>
            <a:off x="389844" y="1674970"/>
            <a:ext cx="1157592" cy="468974"/>
          </a:xfrm>
          <a:prstGeom prst="roundRect">
            <a:avLst>
              <a:gd name="adj" fmla="val 7236"/>
            </a:avLst>
          </a:prstGeom>
          <a:solidFill>
            <a:srgbClr val="FFCABF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47;p5">
            <a:extLst>
              <a:ext uri="{FF2B5EF4-FFF2-40B4-BE49-F238E27FC236}">
                <a16:creationId xmlns:a16="http://schemas.microsoft.com/office/drawing/2014/main" id="{3D884E84-D312-4E61-A5FB-3BBFB86275D9}"/>
              </a:ext>
            </a:extLst>
          </p:cNvPr>
          <p:cNvSpPr txBox="1"/>
          <p:nvPr/>
        </p:nvSpPr>
        <p:spPr>
          <a:xfrm>
            <a:off x="680504" y="1735695"/>
            <a:ext cx="59503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 dirty="0">
                <a:solidFill>
                  <a:sysClr val="windowText" lastClr="000000"/>
                </a:solidFill>
                <a:sym typeface="Arial"/>
              </a:rPr>
              <a:t>詳細</a:t>
            </a:r>
            <a:endParaRPr dirty="0">
              <a:solidFill>
                <a:sysClr val="windowText" lastClr="000000"/>
              </a:solidFill>
            </a:endParaRPr>
          </a:p>
        </p:txBody>
      </p:sp>
      <p:sp>
        <p:nvSpPr>
          <p:cNvPr id="10" name="Google Shape;148;p5">
            <a:extLst>
              <a:ext uri="{FF2B5EF4-FFF2-40B4-BE49-F238E27FC236}">
                <a16:creationId xmlns:a16="http://schemas.microsoft.com/office/drawing/2014/main" id="{34D9C3EB-3DCE-46BC-A87C-8CEEC9CE9606}"/>
              </a:ext>
            </a:extLst>
          </p:cNvPr>
          <p:cNvSpPr/>
          <p:nvPr/>
        </p:nvSpPr>
        <p:spPr>
          <a:xfrm>
            <a:off x="1603636" y="1674970"/>
            <a:ext cx="9925789" cy="485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内容：●●県で開催される聴覚障害者関係のイベントにブース出展し、登録サポート、相談を受け付ける。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回数：8回程度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対象：100人程度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目標：</a:t>
            </a:r>
            <a:r>
              <a:rPr lang="en-US" altLang="ja-JP" sz="1600" dirty="0">
                <a:solidFill>
                  <a:schemeClr val="dk1"/>
                </a:solidFill>
              </a:rPr>
              <a:t>20</a:t>
            </a: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名（各回</a:t>
            </a: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2~3</a:t>
            </a: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名程度）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対象イベント：</a:t>
            </a:r>
            <a:endParaRPr lang="ja-JP" altLang="en-US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①デフリンピック機運醸成イベント（●●地域）：●●月●●日</a:t>
            </a:r>
          </a:p>
          <a:p>
            <a:pPr lvl="0" algn="just">
              <a:lnSpc>
                <a:spcPct val="150000"/>
              </a:lnSpc>
            </a:pPr>
            <a:r>
              <a:rPr lang="ja-JP" alt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ja-JP" altLang="en-US" sz="1600" dirty="0">
                <a:solidFill>
                  <a:schemeClr val="dk1"/>
                </a:solidFill>
              </a:rPr>
              <a:t>　②デフリンピック機運醸成イベント：</a:t>
            </a:r>
            <a:r>
              <a:rPr lang="ja-JP" alt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日時未定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③●●県ろうあ者大会：●●月●●日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④デジタル活用勉強会：日時未定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⑤・・・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⑥・・・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⑦・・・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⑧・・・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9765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3;g2a9e07b0fc4_0_0">
            <a:extLst>
              <a:ext uri="{FF2B5EF4-FFF2-40B4-BE49-F238E27FC236}">
                <a16:creationId xmlns:a16="http://schemas.microsoft.com/office/drawing/2014/main" id="{D823697E-09FD-4ED8-A289-1DC737FA4F7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altLang="ja-JP" smtClean="0"/>
              <a:pPr algn="r"/>
              <a:t>5</a:t>
            </a:fld>
            <a:endParaRPr lang="en-US"/>
          </a:p>
        </p:txBody>
      </p:sp>
      <p:sp>
        <p:nvSpPr>
          <p:cNvPr id="4" name="Google Shape;155;g2a9e07b0fc4_0_0">
            <a:extLst>
              <a:ext uri="{FF2B5EF4-FFF2-40B4-BE49-F238E27FC236}">
                <a16:creationId xmlns:a16="http://schemas.microsoft.com/office/drawing/2014/main" id="{C3620992-DAEA-453C-8627-F481C4AC8F9F}"/>
              </a:ext>
            </a:extLst>
          </p:cNvPr>
          <p:cNvSpPr txBox="1"/>
          <p:nvPr/>
        </p:nvSpPr>
        <p:spPr>
          <a:xfrm>
            <a:off x="965700" y="258539"/>
            <a:ext cx="975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提案内容</a:t>
            </a:r>
            <a:r>
              <a:rPr lang="ja-JP" altLang="en-US" sz="24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③</a:t>
            </a:r>
            <a:endParaRPr sz="2400" b="1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" name="Google Shape;157;g2a9e07b0fc4_0_0">
            <a:extLst>
              <a:ext uri="{FF2B5EF4-FFF2-40B4-BE49-F238E27FC236}">
                <a16:creationId xmlns:a16="http://schemas.microsoft.com/office/drawing/2014/main" id="{321FC8BD-0F5C-40E3-8DD9-8F41D76923B3}"/>
              </a:ext>
            </a:extLst>
          </p:cNvPr>
          <p:cNvSpPr/>
          <p:nvPr/>
        </p:nvSpPr>
        <p:spPr>
          <a:xfrm>
            <a:off x="389844" y="1017417"/>
            <a:ext cx="1157700" cy="468900"/>
          </a:xfrm>
          <a:prstGeom prst="roundRect">
            <a:avLst>
              <a:gd name="adj" fmla="val 7236"/>
            </a:avLst>
          </a:prstGeom>
          <a:solidFill>
            <a:srgbClr val="FFCABF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58;g2a9e07b0fc4_0_0">
            <a:extLst>
              <a:ext uri="{FF2B5EF4-FFF2-40B4-BE49-F238E27FC236}">
                <a16:creationId xmlns:a16="http://schemas.microsoft.com/office/drawing/2014/main" id="{DA343CF2-DFF5-4DB0-8643-53942500407C}"/>
              </a:ext>
            </a:extLst>
          </p:cNvPr>
          <p:cNvSpPr txBox="1"/>
          <p:nvPr/>
        </p:nvSpPr>
        <p:spPr>
          <a:xfrm>
            <a:off x="680504" y="1082627"/>
            <a:ext cx="594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 dirty="0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内容</a:t>
            </a:r>
            <a:endParaRPr sz="1600" b="1" dirty="0">
              <a:solidFill>
                <a:sysClr val="windowText" lastClr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59;g2a9e07b0fc4_0_0">
            <a:extLst>
              <a:ext uri="{FF2B5EF4-FFF2-40B4-BE49-F238E27FC236}">
                <a16:creationId xmlns:a16="http://schemas.microsoft.com/office/drawing/2014/main" id="{FB53D5A8-2514-42F2-8F7D-0013E4B3FEB1}"/>
              </a:ext>
            </a:extLst>
          </p:cNvPr>
          <p:cNvSpPr/>
          <p:nvPr/>
        </p:nvSpPr>
        <p:spPr>
          <a:xfrm>
            <a:off x="1603637" y="916584"/>
            <a:ext cx="99258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chemeClr val="dk1"/>
                </a:solidFill>
              </a:rPr>
              <a:t>法人登録促進活動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60;g2a9e07b0fc4_0_0">
            <a:extLst>
              <a:ext uri="{FF2B5EF4-FFF2-40B4-BE49-F238E27FC236}">
                <a16:creationId xmlns:a16="http://schemas.microsoft.com/office/drawing/2014/main" id="{B4215080-F13E-49B3-9FAD-2A267D349C45}"/>
              </a:ext>
            </a:extLst>
          </p:cNvPr>
          <p:cNvSpPr/>
          <p:nvPr/>
        </p:nvSpPr>
        <p:spPr>
          <a:xfrm>
            <a:off x="389844" y="1674970"/>
            <a:ext cx="1157700" cy="468900"/>
          </a:xfrm>
          <a:prstGeom prst="roundRect">
            <a:avLst>
              <a:gd name="adj" fmla="val 7236"/>
            </a:avLst>
          </a:prstGeom>
          <a:solidFill>
            <a:srgbClr val="FFCABF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61;g2a9e07b0fc4_0_0">
            <a:extLst>
              <a:ext uri="{FF2B5EF4-FFF2-40B4-BE49-F238E27FC236}">
                <a16:creationId xmlns:a16="http://schemas.microsoft.com/office/drawing/2014/main" id="{5FE6E589-019E-4D5B-BB0E-E2E0F45D69C6}"/>
              </a:ext>
            </a:extLst>
          </p:cNvPr>
          <p:cNvSpPr txBox="1"/>
          <p:nvPr/>
        </p:nvSpPr>
        <p:spPr>
          <a:xfrm>
            <a:off x="680504" y="1735695"/>
            <a:ext cx="594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 dirty="0">
                <a:solidFill>
                  <a:sysClr val="windowText" lastClr="000000"/>
                </a:solidFill>
                <a:sym typeface="Arial"/>
              </a:rPr>
              <a:t>詳細</a:t>
            </a:r>
            <a:endParaRPr dirty="0">
              <a:solidFill>
                <a:sysClr val="windowText" lastClr="000000"/>
              </a:solidFill>
            </a:endParaRPr>
          </a:p>
        </p:txBody>
      </p:sp>
      <p:sp>
        <p:nvSpPr>
          <p:cNvPr id="10" name="Google Shape;162;g2a9e07b0fc4_0_0">
            <a:extLst>
              <a:ext uri="{FF2B5EF4-FFF2-40B4-BE49-F238E27FC236}">
                <a16:creationId xmlns:a16="http://schemas.microsoft.com/office/drawing/2014/main" id="{E9932A25-16E8-4770-81FF-4BCA9ACE7629}"/>
              </a:ext>
            </a:extLst>
          </p:cNvPr>
          <p:cNvSpPr/>
          <p:nvPr/>
        </p:nvSpPr>
        <p:spPr>
          <a:xfrm>
            <a:off x="1603636" y="1674970"/>
            <a:ext cx="9925800" cy="48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内容：●●県</a:t>
            </a:r>
            <a:r>
              <a:rPr lang="ja-JP" sz="1600" dirty="0">
                <a:solidFill>
                  <a:schemeClr val="dk1"/>
                </a:solidFill>
              </a:rPr>
              <a:t>内できこえない人を雇用している企業、自治体等の法人に対し、説明及び登録打診を行う。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回数：</a:t>
            </a: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ja-JP" sz="1600" dirty="0">
                <a:solidFill>
                  <a:schemeClr val="dk1"/>
                </a:solidFill>
              </a:rPr>
              <a:t>社</a:t>
            </a: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程度</a:t>
            </a:r>
            <a:r>
              <a:rPr lang="ja-JP" sz="1600" dirty="0">
                <a:solidFill>
                  <a:schemeClr val="dk1"/>
                </a:solidFill>
              </a:rPr>
              <a:t>（月</a:t>
            </a:r>
            <a:r>
              <a:rPr lang="ja-JP" altLang="en-US" sz="1600" dirty="0">
                <a:solidFill>
                  <a:schemeClr val="dk1"/>
                </a:solidFill>
              </a:rPr>
              <a:t>０～</a:t>
            </a:r>
            <a:r>
              <a:rPr lang="ja-JP" sz="1600" dirty="0">
                <a:solidFill>
                  <a:schemeClr val="dk1"/>
                </a:solidFill>
              </a:rPr>
              <a:t>１社程度）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対象：</a:t>
            </a:r>
            <a:r>
              <a:rPr lang="ja-JP" sz="1600" dirty="0">
                <a:solidFill>
                  <a:schemeClr val="dk1"/>
                </a:solidFill>
              </a:rPr>
              <a:t>●●県内の企業、自治体、団体等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目標：</a:t>
            </a:r>
            <a:r>
              <a:rPr lang="en-US" alt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名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</a:rPr>
              <a:t>備考：法人での説明では、日本財団電話リレーサービスが用意した動画やチラシ等を用いる。</a:t>
            </a:r>
            <a:endParaRPr sz="16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</a:rPr>
              <a:t>　　　また、ハローワーク等へも相談し、きこえない人を雇用する法人をリストアップする等の</a:t>
            </a:r>
            <a:endParaRPr sz="16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</a:rPr>
              <a:t>　　　事前調査を実施したい。</a:t>
            </a:r>
            <a:endParaRPr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89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67;p6">
            <a:extLst>
              <a:ext uri="{FF2B5EF4-FFF2-40B4-BE49-F238E27FC236}">
                <a16:creationId xmlns:a16="http://schemas.microsoft.com/office/drawing/2014/main" id="{AA00A398-3B86-48E2-B5AE-A473FE1128C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altLang="ja-JP" smtClean="0"/>
              <a:pPr algn="r"/>
              <a:t>6</a:t>
            </a:fld>
            <a:endParaRPr lang="en-US"/>
          </a:p>
        </p:txBody>
      </p:sp>
      <p:sp>
        <p:nvSpPr>
          <p:cNvPr id="23" name="Google Shape;169;p6">
            <a:extLst>
              <a:ext uri="{FF2B5EF4-FFF2-40B4-BE49-F238E27FC236}">
                <a16:creationId xmlns:a16="http://schemas.microsoft.com/office/drawing/2014/main" id="{4F0EFC79-F65C-4C11-951F-8938575577EE}"/>
              </a:ext>
            </a:extLst>
          </p:cNvPr>
          <p:cNvSpPr txBox="1"/>
          <p:nvPr/>
        </p:nvSpPr>
        <p:spPr>
          <a:xfrm>
            <a:off x="965675" y="189582"/>
            <a:ext cx="97580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提案内容</a:t>
            </a:r>
            <a:r>
              <a:rPr lang="ja-JP" altLang="en-US" sz="24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④</a:t>
            </a:r>
            <a:endParaRPr sz="2400" b="1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" name="Google Shape;171;p6">
            <a:extLst>
              <a:ext uri="{FF2B5EF4-FFF2-40B4-BE49-F238E27FC236}">
                <a16:creationId xmlns:a16="http://schemas.microsoft.com/office/drawing/2014/main" id="{7182A809-1D00-4572-9265-FA90E9BA7836}"/>
              </a:ext>
            </a:extLst>
          </p:cNvPr>
          <p:cNvSpPr/>
          <p:nvPr/>
        </p:nvSpPr>
        <p:spPr>
          <a:xfrm>
            <a:off x="389844" y="1017417"/>
            <a:ext cx="1157592" cy="468974"/>
          </a:xfrm>
          <a:prstGeom prst="roundRect">
            <a:avLst>
              <a:gd name="adj" fmla="val 7236"/>
            </a:avLst>
          </a:prstGeom>
          <a:solidFill>
            <a:srgbClr val="FFCABF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72;p6">
            <a:extLst>
              <a:ext uri="{FF2B5EF4-FFF2-40B4-BE49-F238E27FC236}">
                <a16:creationId xmlns:a16="http://schemas.microsoft.com/office/drawing/2014/main" id="{11EAC9CA-8D3E-4ABC-B314-E1932FBDCF52}"/>
              </a:ext>
            </a:extLst>
          </p:cNvPr>
          <p:cNvSpPr txBox="1"/>
          <p:nvPr/>
        </p:nvSpPr>
        <p:spPr>
          <a:xfrm>
            <a:off x="680504" y="1082627"/>
            <a:ext cx="59503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 dirty="0"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rPr>
              <a:t>内容</a:t>
            </a:r>
            <a:endParaRPr sz="1600" b="1" dirty="0">
              <a:solidFill>
                <a:sysClr val="windowText" lastClr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73;p6">
            <a:extLst>
              <a:ext uri="{FF2B5EF4-FFF2-40B4-BE49-F238E27FC236}">
                <a16:creationId xmlns:a16="http://schemas.microsoft.com/office/drawing/2014/main" id="{8AF088D7-EC8E-443E-9204-A4C6C5E98194}"/>
              </a:ext>
            </a:extLst>
          </p:cNvPr>
          <p:cNvSpPr/>
          <p:nvPr/>
        </p:nvSpPr>
        <p:spPr>
          <a:xfrm>
            <a:off x="1603637" y="916584"/>
            <a:ext cx="9925789" cy="59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会報誌</a:t>
            </a:r>
            <a:r>
              <a:rPr lang="ja-JP" sz="2400" b="1">
                <a:solidFill>
                  <a:schemeClr val="dk1"/>
                </a:solidFill>
              </a:rPr>
              <a:t>等による</a:t>
            </a:r>
            <a:r>
              <a:rPr lang="ja-JP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周知啓発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74;p6">
            <a:extLst>
              <a:ext uri="{FF2B5EF4-FFF2-40B4-BE49-F238E27FC236}">
                <a16:creationId xmlns:a16="http://schemas.microsoft.com/office/drawing/2014/main" id="{8BE8407F-E84A-4984-9745-3F51DE932ED5}"/>
              </a:ext>
            </a:extLst>
          </p:cNvPr>
          <p:cNvSpPr/>
          <p:nvPr/>
        </p:nvSpPr>
        <p:spPr>
          <a:xfrm>
            <a:off x="389844" y="1674970"/>
            <a:ext cx="1157592" cy="468974"/>
          </a:xfrm>
          <a:prstGeom prst="roundRect">
            <a:avLst>
              <a:gd name="adj" fmla="val 7236"/>
            </a:avLst>
          </a:prstGeom>
          <a:solidFill>
            <a:srgbClr val="FFCABF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75;p6">
            <a:extLst>
              <a:ext uri="{FF2B5EF4-FFF2-40B4-BE49-F238E27FC236}">
                <a16:creationId xmlns:a16="http://schemas.microsoft.com/office/drawing/2014/main" id="{421FD55D-E3D2-4170-A9BE-F0563E00E6B8}"/>
              </a:ext>
            </a:extLst>
          </p:cNvPr>
          <p:cNvSpPr txBox="1"/>
          <p:nvPr/>
        </p:nvSpPr>
        <p:spPr>
          <a:xfrm>
            <a:off x="680504" y="1735695"/>
            <a:ext cx="59503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 dirty="0">
                <a:solidFill>
                  <a:sysClr val="windowText" lastClr="000000"/>
                </a:solidFill>
                <a:sym typeface="Arial"/>
              </a:rPr>
              <a:t>詳細</a:t>
            </a:r>
            <a:endParaRPr dirty="0">
              <a:solidFill>
                <a:sysClr val="windowText" lastClr="000000"/>
              </a:solidFill>
            </a:endParaRPr>
          </a:p>
        </p:txBody>
      </p:sp>
      <p:sp>
        <p:nvSpPr>
          <p:cNvPr id="29" name="Google Shape;176;p6">
            <a:extLst>
              <a:ext uri="{FF2B5EF4-FFF2-40B4-BE49-F238E27FC236}">
                <a16:creationId xmlns:a16="http://schemas.microsoft.com/office/drawing/2014/main" id="{643E30A8-3CDC-494E-BD83-A4978DD900D7}"/>
              </a:ext>
            </a:extLst>
          </p:cNvPr>
          <p:cNvSpPr/>
          <p:nvPr/>
        </p:nvSpPr>
        <p:spPr>
          <a:xfrm>
            <a:off x="1603625" y="1674978"/>
            <a:ext cx="9925800" cy="23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内容：●月に1回発行する会報誌</a:t>
            </a:r>
            <a:r>
              <a:rPr lang="ja-JP" sz="1600" dirty="0">
                <a:solidFill>
                  <a:schemeClr val="dk1"/>
                </a:solidFill>
              </a:rPr>
              <a:t>、また地域の新聞へ広告出稿する等を行い、</a:t>
            </a: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登録促進</a:t>
            </a:r>
            <a:r>
              <a:rPr lang="ja-JP" sz="1600" dirty="0">
                <a:solidFill>
                  <a:schemeClr val="dk1"/>
                </a:solidFill>
              </a:rPr>
              <a:t>に係る周知啓発を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</a:t>
            </a:r>
            <a:r>
              <a:rPr lang="ja-JP" sz="1600" dirty="0">
                <a:solidFill>
                  <a:schemeClr val="dk1"/>
                </a:solidFill>
              </a:rPr>
              <a:t>行う</a:t>
            </a:r>
            <a:r>
              <a:rPr lang="ja-JP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</a:rPr>
              <a:t>媒体：①会報誌（●回）</a:t>
            </a:r>
            <a:endParaRPr sz="16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</a:rPr>
              <a:t>　　　➁●●新聞（●回）</a:t>
            </a:r>
            <a:endParaRPr sz="16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</a:rPr>
              <a:t>　　　③●●（タウン誌等の地域情報媒体）（●回）</a:t>
            </a:r>
            <a:endParaRPr sz="16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備考：記事内容については、日本財団電話リレーサービスと相談の上で方針設定し、戦略的な広報を図る。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5879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594</Words>
  <Application>Microsoft Office PowerPoint</Application>
  <PresentationFormat>ワイド画面</PresentationFormat>
  <Paragraphs>69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Arial</vt:lpstr>
      <vt:lpstr>游ゴシック Medium</vt:lpstr>
      <vt:lpstr>Quattrocento Sans</vt:lpstr>
      <vt:lpstr>Office テーマ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hirose</dc:creator>
  <cp:lastModifiedBy>広末 陽彦</cp:lastModifiedBy>
  <cp:revision>7</cp:revision>
  <cp:lastPrinted>2024-12-15T23:00:43Z</cp:lastPrinted>
  <dcterms:created xsi:type="dcterms:W3CDTF">2022-02-19T07:00:25Z</dcterms:created>
  <dcterms:modified xsi:type="dcterms:W3CDTF">2026-02-16T05:09:55Z</dcterms:modified>
</cp:coreProperties>
</file>